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142533748" r:id="rId2"/>
    <p:sldId id="2142533818" r:id="rId3"/>
    <p:sldId id="2142533801" r:id="rId4"/>
    <p:sldId id="2142533819" r:id="rId5"/>
    <p:sldId id="2142533750" r:id="rId6"/>
    <p:sldId id="2142533803" r:id="rId7"/>
    <p:sldId id="2142533804" r:id="rId8"/>
    <p:sldId id="2142533805" r:id="rId9"/>
    <p:sldId id="2142533820" r:id="rId10"/>
    <p:sldId id="2142533753" r:id="rId11"/>
    <p:sldId id="2142533754" r:id="rId12"/>
    <p:sldId id="2142533821" r:id="rId13"/>
    <p:sldId id="2142533823" r:id="rId14"/>
    <p:sldId id="2142533824" r:id="rId15"/>
    <p:sldId id="2142533825" r:id="rId16"/>
    <p:sldId id="2142533826" r:id="rId17"/>
    <p:sldId id="2142533827" r:id="rId18"/>
    <p:sldId id="2142533830" r:id="rId19"/>
    <p:sldId id="2142533828" r:id="rId20"/>
    <p:sldId id="2142533833" r:id="rId21"/>
    <p:sldId id="2142533831" r:id="rId22"/>
    <p:sldId id="2142533832" r:id="rId23"/>
    <p:sldId id="2142533829" r:id="rId24"/>
    <p:sldId id="2142533755" r:id="rId2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914A"/>
    <a:srgbClr val="40A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37.gif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B9305C-1114-49D6-968A-1B8241B90181}" type="datetimeFigureOut">
              <a:rPr lang="zh-TW" altLang="en-US" smtClean="0"/>
              <a:t>2024/5/7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8C1DDD-78AD-4F0F-A881-C20E4E1ADB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48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7173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4731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9016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2024/5/7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A890134-0E62-9687-3C51-990201B410A5}"/>
              </a:ext>
            </a:extLst>
          </p:cNvPr>
          <p:cNvSpPr/>
          <p:nvPr userDrawn="1"/>
        </p:nvSpPr>
        <p:spPr>
          <a:xfrm>
            <a:off x="-24938" y="273683"/>
            <a:ext cx="116378" cy="623455"/>
          </a:xfrm>
          <a:prstGeom prst="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65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419" y="365126"/>
            <a:ext cx="10515163" cy="77787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內容版面配置區 2"/>
          <p:cNvSpPr>
            <a:spLocks noGrp="1"/>
          </p:cNvSpPr>
          <p:nvPr>
            <p:ph sz="half" idx="1"/>
          </p:nvPr>
        </p:nvSpPr>
        <p:spPr>
          <a:xfrm>
            <a:off x="838418" y="1253331"/>
            <a:ext cx="5219472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3"/>
          <p:cNvSpPr>
            <a:spLocks noGrp="1"/>
          </p:cNvSpPr>
          <p:nvPr>
            <p:ph sz="half" idx="2"/>
          </p:nvPr>
        </p:nvSpPr>
        <p:spPr>
          <a:xfrm>
            <a:off x="6134110" y="1253331"/>
            <a:ext cx="5219472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6E7C5C5-DDBE-4FD3-252A-FB3E2896BC4B}"/>
              </a:ext>
            </a:extLst>
          </p:cNvPr>
          <p:cNvSpPr/>
          <p:nvPr userDrawn="1"/>
        </p:nvSpPr>
        <p:spPr>
          <a:xfrm>
            <a:off x="-24938" y="273683"/>
            <a:ext cx="116378" cy="623455"/>
          </a:xfrm>
          <a:prstGeom prst="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506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8A54C8D-7080-BC5C-993A-270862287F17}"/>
              </a:ext>
            </a:extLst>
          </p:cNvPr>
          <p:cNvSpPr/>
          <p:nvPr userDrawn="1"/>
        </p:nvSpPr>
        <p:spPr>
          <a:xfrm>
            <a:off x="-24938" y="273683"/>
            <a:ext cx="116378" cy="623455"/>
          </a:xfrm>
          <a:prstGeom prst="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8835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49004" y="241556"/>
            <a:ext cx="11358143" cy="777875"/>
          </a:xfrm>
        </p:spPr>
        <p:txBody>
          <a:bodyPr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49004" y="1392488"/>
            <a:ext cx="11358143" cy="43513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BA6D637-2A31-7166-B824-3A190E52C60D}"/>
              </a:ext>
            </a:extLst>
          </p:cNvPr>
          <p:cNvSpPr/>
          <p:nvPr userDrawn="1"/>
        </p:nvSpPr>
        <p:spPr>
          <a:xfrm>
            <a:off x="-24938" y="273683"/>
            <a:ext cx="116378" cy="623455"/>
          </a:xfrm>
          <a:prstGeom prst="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5326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C13B5E-C645-401B-8340-9A1734BD8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A7B6C3B-3114-4A14-96D3-66A012591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BF6D5-B0EE-4EC6-AF49-7DDCDB9CB89A}" type="datetime1">
              <a:rPr lang="zh-TW" altLang="en-US" smtClean="0"/>
              <a:t>2024/5/7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EA1334-9E43-4005-B976-A31FF2CC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E971B3-8839-43F2-937A-8B66C849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8F4F8-DAA4-4245-948B-669BB66088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9444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符號, 字型, 標誌, 圖形 的圖片&#10;&#10;自動產生的描述">
            <a:extLst>
              <a:ext uri="{FF2B5EF4-FFF2-40B4-BE49-F238E27FC236}">
                <a16:creationId xmlns:a16="http://schemas.microsoft.com/office/drawing/2014/main" id="{E3F26AA5-37F1-E779-C3CA-675ED39C26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63251" y="90891"/>
            <a:ext cx="682811" cy="68281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D433210-8B0A-C64E-1831-2C0BA62B65A8}"/>
              </a:ext>
            </a:extLst>
          </p:cNvPr>
          <p:cNvSpPr/>
          <p:nvPr userDrawn="1"/>
        </p:nvSpPr>
        <p:spPr>
          <a:xfrm>
            <a:off x="0" y="6337300"/>
            <a:ext cx="12192000" cy="5207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TW" sz="900"/>
          </a:p>
        </p:txBody>
      </p:sp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93E973A5-5263-8E02-69EB-80539EA404E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419" y="365125"/>
            <a:ext cx="10515163" cy="13255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9DAFC519-F678-885D-E0DD-E5F546122D1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419" y="1825625"/>
            <a:ext cx="1051516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/>
              <a:t>Click to 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E58D89-23F0-5FA3-8653-39139D05459A}"/>
              </a:ext>
            </a:extLst>
          </p:cNvPr>
          <p:cNvCxnSpPr>
            <a:cxnSpLocks noChangeAspect="1"/>
          </p:cNvCxnSpPr>
          <p:nvPr userDrawn="1"/>
        </p:nvCxnSpPr>
        <p:spPr>
          <a:xfrm>
            <a:off x="758125" y="6578563"/>
            <a:ext cx="0" cy="1436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2" name="TextBox 23">
            <a:extLst>
              <a:ext uri="{FF2B5EF4-FFF2-40B4-BE49-F238E27FC236}">
                <a16:creationId xmlns:a16="http://schemas.microsoft.com/office/drawing/2014/main" id="{B4C955E5-E786-ACDE-18FA-866C91B20F3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657453" y="6446044"/>
            <a:ext cx="352945" cy="276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2" tIns="45711" rIns="91422" bIns="45711">
            <a:spAutoFit/>
          </a:bodyPr>
          <a:lstStyle/>
          <a:p>
            <a:pPr algn="ctr"/>
            <a:fld id="{B137C29A-0912-4B9D-B63A-7EE0D168282D}" type="slidenum">
              <a:rPr lang="id-ID" altLang="zh-TW" sz="1200" b="1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pPr algn="ctr"/>
              <a:t>‹#›</a:t>
            </a:fld>
            <a:endParaRPr lang="id-ID" altLang="zh-TW" sz="12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33" name="文字方塊 2">
            <a:extLst>
              <a:ext uri="{FF2B5EF4-FFF2-40B4-BE49-F238E27FC236}">
                <a16:creationId xmlns:a16="http://schemas.microsoft.com/office/drawing/2014/main" id="{BDDECC3E-4DCB-7F34-9F52-35B9C2E6337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021754" y="6425407"/>
            <a:ext cx="433182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kumimoji="1" lang="zh-TW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桑尼數據科學版權所有 保留一切權利</a:t>
            </a:r>
            <a:endParaRPr kumimoji="1" lang="en-US" altLang="zh-TW" sz="10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  <a:p>
            <a:pPr algn="r"/>
            <a:r>
              <a:rPr kumimoji="1" lang="en-US" altLang="zh-TW" sz="10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© 2024 SUNNY DATA SCIENCE. All rights reserved</a:t>
            </a:r>
            <a:endParaRPr kumimoji="1" lang="zh-TW" altLang="en-US" sz="10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1" name="圖片 10" descr="一張含有 符號, 字型, 標誌, 圖形 的圖片&#10;&#10;自動產生的描述">
            <a:extLst>
              <a:ext uri="{FF2B5EF4-FFF2-40B4-BE49-F238E27FC236}">
                <a16:creationId xmlns:a16="http://schemas.microsoft.com/office/drawing/2014/main" id="{03EEB0C0-4280-8DEC-D409-91128A8F0B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222143"/>
            <a:ext cx="880395" cy="880395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C8D3311-5B2F-DECC-2760-17645E9F91AC}"/>
              </a:ext>
            </a:extLst>
          </p:cNvPr>
          <p:cNvSpPr txBox="1"/>
          <p:nvPr userDrawn="1"/>
        </p:nvSpPr>
        <p:spPr>
          <a:xfrm>
            <a:off x="758124" y="6515363"/>
            <a:ext cx="4331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桑尼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 </a:t>
            </a:r>
            <a:r>
              <a:rPr lang="en-US" altLang="zh-TW" sz="12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iSpan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資展國際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–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數據科學領導品牌</a:t>
            </a:r>
          </a:p>
        </p:txBody>
      </p:sp>
    </p:spTree>
    <p:extLst>
      <p:ext uri="{BB962C8B-B14F-4D97-AF65-F5344CB8AC3E}">
        <p14:creationId xmlns:p14="http://schemas.microsoft.com/office/powerpoint/2010/main" val="1313716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dt="0"/>
  <p:txStyles>
    <p:titleStyle>
      <a:lvl1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kern="1200" spc="15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1pPr>
      <a:lvl2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2pPr>
      <a:lvl3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3pPr>
      <a:lvl4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4pPr>
      <a:lvl5pPr algn="ctr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36363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5pPr>
      <a:lvl6pPr marL="2286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 Light" panose="020F0302020204030204" pitchFamily="34" charset="0"/>
          <a:ea typeface="Lato Light" panose="020F0302020204030204" pitchFamily="34" charset="0"/>
          <a:cs typeface="Lato Light" panose="020F0302020204030204" pitchFamily="34" charset="0"/>
        </a:defRPr>
      </a:lvl6pPr>
      <a:lvl7pPr marL="4572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 Light" panose="020F0302020204030204" pitchFamily="34" charset="0"/>
          <a:ea typeface="Lato Light" panose="020F0302020204030204" pitchFamily="34" charset="0"/>
          <a:cs typeface="Lato Light" panose="020F0302020204030204" pitchFamily="34" charset="0"/>
        </a:defRPr>
      </a:lvl7pPr>
      <a:lvl8pPr marL="6858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 Light" panose="020F0302020204030204" pitchFamily="34" charset="0"/>
          <a:ea typeface="Lato Light" panose="020F0302020204030204" pitchFamily="34" charset="0"/>
          <a:cs typeface="Lato Light" panose="020F0302020204030204" pitchFamily="34" charset="0"/>
        </a:defRPr>
      </a:lvl8pPr>
      <a:lvl9pPr marL="9144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 Light" panose="020F0302020204030204" pitchFamily="34" charset="0"/>
          <a:ea typeface="Lato Light" panose="020F0302020204030204" pitchFamily="34" charset="0"/>
          <a:cs typeface="Lato Light" panose="020F0302020204030204" pitchFamily="34" charset="0"/>
        </a:defRPr>
      </a:lvl9pPr>
    </p:titleStyle>
    <p:bodyStyle>
      <a:lvl1pPr algn="l" defTabSz="913607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sz="20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1pPr>
      <a:lvl2pPr marL="4564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6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2pPr>
      <a:lvl3pPr marL="9136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2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3pPr>
      <a:lvl4pPr marL="13708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0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4pPr>
      <a:lvl5pPr marL="18280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000" kern="1200">
          <a:solidFill>
            <a:srgbClr val="565856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5pPr>
      <a:lvl6pPr marL="2513972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3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2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37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shisharora2204/logistic-regression-maximum-likelihood-estimation-gradient-descent-a7962a452332" TargetMode="External"/><Relationship Id="rId2" Type="http://schemas.openxmlformats.org/officeDocument/2006/relationships/hyperlink" Target="https://ycc.idv.tw/deep-dl_2.html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0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6.png"/><Relationship Id="rId4" Type="http://schemas.openxmlformats.org/officeDocument/2006/relationships/image" Target="../media/image11.png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A3734FD2-73D3-4049-AC04-BCE7F55CAD84}"/>
              </a:ext>
            </a:extLst>
          </p:cNvPr>
          <p:cNvSpPr/>
          <p:nvPr/>
        </p:nvSpPr>
        <p:spPr>
          <a:xfrm>
            <a:off x="441854" y="592667"/>
            <a:ext cx="11294534" cy="5220101"/>
          </a:xfrm>
          <a:prstGeom prst="rect">
            <a:avLst/>
          </a:pr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F7CAA645-91AA-4E0E-B640-779DE359254B}"/>
              </a:ext>
            </a:extLst>
          </p:cNvPr>
          <p:cNvCxnSpPr>
            <a:cxnSpLocks/>
          </p:cNvCxnSpPr>
          <p:nvPr/>
        </p:nvCxnSpPr>
        <p:spPr>
          <a:xfrm>
            <a:off x="441854" y="1250619"/>
            <a:ext cx="1473201" cy="0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2B8DE8BA-B7E5-4C0C-B429-ABE34C611A07}"/>
              </a:ext>
            </a:extLst>
          </p:cNvPr>
          <p:cNvSpPr/>
          <p:nvPr/>
        </p:nvSpPr>
        <p:spPr>
          <a:xfrm>
            <a:off x="306388" y="812800"/>
            <a:ext cx="1608667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</a:rPr>
              <a:t>Agenda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C476520-0084-4FC1-B5E2-21ADB7A9F6B5}"/>
              </a:ext>
            </a:extLst>
          </p:cNvPr>
          <p:cNvSpPr/>
          <p:nvPr/>
        </p:nvSpPr>
        <p:spPr>
          <a:xfrm>
            <a:off x="602707" y="1813909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01</a:t>
            </a:r>
            <a:endParaRPr kumimoji="0" lang="zh-TW" alt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6650688-780F-48D6-8B2C-FF68ACED1FBC}"/>
              </a:ext>
            </a:extLst>
          </p:cNvPr>
          <p:cNvSpPr/>
          <p:nvPr/>
        </p:nvSpPr>
        <p:spPr>
          <a:xfrm>
            <a:off x="602707" y="2530900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02</a:t>
            </a:r>
            <a:endParaRPr kumimoji="0" lang="zh-TW" alt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1" name="標題 3">
            <a:extLst>
              <a:ext uri="{FF2B5EF4-FFF2-40B4-BE49-F238E27FC236}">
                <a16:creationId xmlns:a16="http://schemas.microsoft.com/office/drawing/2014/main" id="{E79FB052-4C24-4FE3-9BA5-3298670AD885}"/>
              </a:ext>
            </a:extLst>
          </p:cNvPr>
          <p:cNvSpPr txBox="1">
            <a:spLocks/>
          </p:cNvSpPr>
          <p:nvPr/>
        </p:nvSpPr>
        <p:spPr bwMode="auto">
          <a:xfrm>
            <a:off x="1654925" y="2413330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K-Nearest Neighbors (K-NN)</a:t>
            </a:r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07462397-5994-983F-6AE1-01FDDC48C490}"/>
              </a:ext>
            </a:extLst>
          </p:cNvPr>
          <p:cNvSpPr txBox="1">
            <a:spLocks/>
          </p:cNvSpPr>
          <p:nvPr/>
        </p:nvSpPr>
        <p:spPr bwMode="auto">
          <a:xfrm>
            <a:off x="1654925" y="1686150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Logistic Regression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CF9ECDB-786C-CF16-5B72-FC3417102394}"/>
              </a:ext>
            </a:extLst>
          </p:cNvPr>
          <p:cNvSpPr/>
          <p:nvPr/>
        </p:nvSpPr>
        <p:spPr>
          <a:xfrm>
            <a:off x="602707" y="3227019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03</a:t>
            </a:r>
            <a:endParaRPr kumimoji="0" lang="zh-TW" alt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84EB0D-D567-E568-4709-601F609B302D}"/>
              </a:ext>
            </a:extLst>
          </p:cNvPr>
          <p:cNvSpPr txBox="1">
            <a:spLocks/>
          </p:cNvSpPr>
          <p:nvPr/>
        </p:nvSpPr>
        <p:spPr bwMode="auto">
          <a:xfrm>
            <a:off x="1654925" y="3109449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Support Vector Machine (SVM)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6561FA3-8B31-DCB7-975B-353B231650C6}"/>
              </a:ext>
            </a:extLst>
          </p:cNvPr>
          <p:cNvSpPr txBox="1"/>
          <p:nvPr/>
        </p:nvSpPr>
        <p:spPr>
          <a:xfrm>
            <a:off x="315556" y="187868"/>
            <a:ext cx="6109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分類模型 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Classification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B5137F-B377-4610-E61C-22E2FEA61076}"/>
              </a:ext>
            </a:extLst>
          </p:cNvPr>
          <p:cNvSpPr/>
          <p:nvPr/>
        </p:nvSpPr>
        <p:spPr>
          <a:xfrm>
            <a:off x="602707" y="3953413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04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2" name="標題 3">
            <a:extLst>
              <a:ext uri="{FF2B5EF4-FFF2-40B4-BE49-F238E27FC236}">
                <a16:creationId xmlns:a16="http://schemas.microsoft.com/office/drawing/2014/main" id="{BCF92238-20CD-A0F7-0C6F-F04F7D039418}"/>
              </a:ext>
            </a:extLst>
          </p:cNvPr>
          <p:cNvSpPr txBox="1">
            <a:spLocks/>
          </p:cNvSpPr>
          <p:nvPr/>
        </p:nvSpPr>
        <p:spPr bwMode="auto">
          <a:xfrm>
            <a:off x="1654925" y="3835843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Kernel SVM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35DEAF7-CD7D-193F-96B0-8A85BE96F6D3}"/>
              </a:ext>
            </a:extLst>
          </p:cNvPr>
          <p:cNvSpPr/>
          <p:nvPr/>
        </p:nvSpPr>
        <p:spPr>
          <a:xfrm>
            <a:off x="602707" y="4649532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05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5" name="標題 3">
            <a:extLst>
              <a:ext uri="{FF2B5EF4-FFF2-40B4-BE49-F238E27FC236}">
                <a16:creationId xmlns:a16="http://schemas.microsoft.com/office/drawing/2014/main" id="{35E9787A-1AB8-635D-C31C-E04D58FBD212}"/>
              </a:ext>
            </a:extLst>
          </p:cNvPr>
          <p:cNvSpPr txBox="1">
            <a:spLocks/>
          </p:cNvSpPr>
          <p:nvPr/>
        </p:nvSpPr>
        <p:spPr bwMode="auto">
          <a:xfrm>
            <a:off x="1654925" y="4531962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Naive Bayes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BAF3722-37CA-A401-45D6-2FE3229E3AF0}"/>
              </a:ext>
            </a:extLst>
          </p:cNvPr>
          <p:cNvSpPr/>
          <p:nvPr/>
        </p:nvSpPr>
        <p:spPr>
          <a:xfrm>
            <a:off x="6093281" y="1813909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06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C316331-9393-0F6A-5C97-D7451B8BC14E}"/>
              </a:ext>
            </a:extLst>
          </p:cNvPr>
          <p:cNvSpPr/>
          <p:nvPr/>
        </p:nvSpPr>
        <p:spPr>
          <a:xfrm>
            <a:off x="6093281" y="2530900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07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2" name="標題 3">
            <a:extLst>
              <a:ext uri="{FF2B5EF4-FFF2-40B4-BE49-F238E27FC236}">
                <a16:creationId xmlns:a16="http://schemas.microsoft.com/office/drawing/2014/main" id="{23C34074-ABC6-D7BB-1E07-8C56F259644C}"/>
              </a:ext>
            </a:extLst>
          </p:cNvPr>
          <p:cNvSpPr txBox="1">
            <a:spLocks/>
          </p:cNvSpPr>
          <p:nvPr/>
        </p:nvSpPr>
        <p:spPr bwMode="auto">
          <a:xfrm>
            <a:off x="7145499" y="2413330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Random Forest Classification</a:t>
            </a:r>
          </a:p>
        </p:txBody>
      </p:sp>
      <p:sp>
        <p:nvSpPr>
          <p:cNvPr id="33" name="標題 3">
            <a:extLst>
              <a:ext uri="{FF2B5EF4-FFF2-40B4-BE49-F238E27FC236}">
                <a16:creationId xmlns:a16="http://schemas.microsoft.com/office/drawing/2014/main" id="{20BF37B0-4880-78F2-50D1-E68A0D8A9FF4}"/>
              </a:ext>
            </a:extLst>
          </p:cNvPr>
          <p:cNvSpPr txBox="1">
            <a:spLocks/>
          </p:cNvSpPr>
          <p:nvPr/>
        </p:nvSpPr>
        <p:spPr bwMode="auto">
          <a:xfrm>
            <a:off x="7145499" y="1686150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Decision Tree Classification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0625071-BEB5-F2F5-2FB6-089F4F78E1E9}"/>
              </a:ext>
            </a:extLst>
          </p:cNvPr>
          <p:cNvSpPr/>
          <p:nvPr/>
        </p:nvSpPr>
        <p:spPr>
          <a:xfrm>
            <a:off x="6093281" y="3227019"/>
            <a:ext cx="1092201" cy="4378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08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5" name="標題 3">
            <a:extLst>
              <a:ext uri="{FF2B5EF4-FFF2-40B4-BE49-F238E27FC236}">
                <a16:creationId xmlns:a16="http://schemas.microsoft.com/office/drawing/2014/main" id="{290489FC-305D-732E-915E-73813F54C6D2}"/>
              </a:ext>
            </a:extLst>
          </p:cNvPr>
          <p:cNvSpPr txBox="1">
            <a:spLocks/>
          </p:cNvSpPr>
          <p:nvPr/>
        </p:nvSpPr>
        <p:spPr bwMode="auto">
          <a:xfrm>
            <a:off x="7145499" y="3109449"/>
            <a:ext cx="5090312" cy="696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ctr" anchorCtr="0" compatLnSpc="1">
            <a:prstTxWarp prst="textNoShape">
              <a:avLst/>
            </a:prstTxWarp>
          </a:bodyPr>
          <a:lstStyle>
            <a:lvl1pPr algn="dist">
              <a:lnSpc>
                <a:spcPct val="90000"/>
              </a:lnSpc>
              <a:defRPr sz="4400" b="1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 Narrow" panose="020B0604020202020204" pitchFamily="34" charset="0"/>
              </a:defRPr>
            </a:lvl1pPr>
            <a:lvl2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lnSpc>
                <a:spcPct val="90000"/>
              </a:lnSpc>
              <a:defRPr sz="6000">
                <a:latin typeface="Arial Narrow" panose="020B0604020202020204" pitchFamily="34" charset="0"/>
                <a:ea typeface="Arial Narrow" panose="020B0604020202020204" pitchFamily="34" charset="0"/>
                <a:cs typeface="Arial Narrow" panose="020B0604020202020204" pitchFamily="34" charset="0"/>
              </a:defRPr>
            </a:lvl5pPr>
            <a:lvl6pPr marL="4572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9144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13716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1828800" defTabSz="182721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737572">
                    <a:lumMod val="5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Evaluation criteria</a:t>
            </a:r>
          </a:p>
        </p:txBody>
      </p:sp>
    </p:spTree>
    <p:extLst>
      <p:ext uri="{BB962C8B-B14F-4D97-AF65-F5344CB8AC3E}">
        <p14:creationId xmlns:p14="http://schemas.microsoft.com/office/powerpoint/2010/main" val="2921244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估計邏輯迴歸的參數，最大概似估計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 MLE</a:t>
            </a:r>
            <a:endParaRPr kumimoji="0" lang="zh-TW" altLang="en-US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最佳化問題，微分取極值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6908FAEB-D832-4C90-94B2-1743751C9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2132856"/>
            <a:ext cx="6696744" cy="2777068"/>
          </a:xfrm>
          <a:prstGeom prst="rect">
            <a:avLst/>
          </a:prstGeom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2EA66B70-28BE-4EC4-A779-04BA6FDD247D}"/>
              </a:ext>
            </a:extLst>
          </p:cNvPr>
          <p:cNvCxnSpPr/>
          <p:nvPr/>
        </p:nvCxnSpPr>
        <p:spPr>
          <a:xfrm>
            <a:off x="7248128" y="1916832"/>
            <a:ext cx="0" cy="3528392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>
            <a:extLst>
              <a:ext uri="{FF2B5EF4-FFF2-40B4-BE49-F238E27FC236}">
                <a16:creationId xmlns:a16="http://schemas.microsoft.com/office/drawing/2014/main" id="{AC2D1F50-9B8E-4657-A7B3-13415E964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640" y="2765686"/>
            <a:ext cx="3134162" cy="48584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970CA778-8F6E-4770-92A8-922CF0A18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4560" y="3485766"/>
            <a:ext cx="4477375" cy="47631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8FC2D10-7D87-4ED1-B0EB-2ADD73E55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6648" y="4349862"/>
            <a:ext cx="3240360" cy="49146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8688C07-0F03-4E37-9845-E407C310D03E}"/>
              </a:ext>
            </a:extLst>
          </p:cNvPr>
          <p:cNvSpPr/>
          <p:nvPr/>
        </p:nvSpPr>
        <p:spPr>
          <a:xfrm>
            <a:off x="8802712" y="2477654"/>
            <a:ext cx="1983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Oswald"/>
                <a:ea typeface="新細明體" panose="02020500000000000000" pitchFamily="18" charset="-120"/>
                <a:cs typeface="+mn-cs"/>
              </a:rPr>
              <a:t>Likelihood Function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27215E1-72BA-4A80-BFB3-46CB6DE9C717}"/>
              </a:ext>
            </a:extLst>
          </p:cNvPr>
          <p:cNvSpPr/>
          <p:nvPr/>
        </p:nvSpPr>
        <p:spPr>
          <a:xfrm>
            <a:off x="8298656" y="3269742"/>
            <a:ext cx="31683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Oswald"/>
                <a:ea typeface="新細明體" panose="02020500000000000000" pitchFamily="18" charset="-120"/>
                <a:cs typeface="+mn-cs"/>
              </a:rPr>
              <a:t>Maximum Likelihood Estimation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4270647-9814-4E62-8EBC-A1061027A46E}"/>
              </a:ext>
            </a:extLst>
          </p:cNvPr>
          <p:cNvSpPr/>
          <p:nvPr/>
        </p:nvSpPr>
        <p:spPr>
          <a:xfrm>
            <a:off x="7938616" y="3989822"/>
            <a:ext cx="3882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Oswald"/>
                <a:ea typeface="新細明體" panose="02020500000000000000" pitchFamily="18" charset="-120"/>
                <a:cs typeface="+mn-cs"/>
              </a:rPr>
              <a:t>Log Likelihood Function = Cross entropy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A51B1D7-DD31-427A-B6B4-6CC2BE99A98C}"/>
              </a:ext>
            </a:extLst>
          </p:cNvPr>
          <p:cNvSpPr/>
          <p:nvPr/>
        </p:nvSpPr>
        <p:spPr>
          <a:xfrm>
            <a:off x="2639616" y="4941168"/>
            <a:ext cx="22349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Likelihood = 0.00019939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9" name="接點: 弧形 28">
            <a:extLst>
              <a:ext uri="{FF2B5EF4-FFF2-40B4-BE49-F238E27FC236}">
                <a16:creationId xmlns:a16="http://schemas.microsoft.com/office/drawing/2014/main" id="{588615CB-CD10-42C9-B7FE-EFE398F5CC4C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5680364" y="3008608"/>
            <a:ext cx="2474276" cy="390374"/>
          </a:xfrm>
          <a:prstGeom prst="curvedConnector3">
            <a:avLst/>
          </a:prstGeom>
          <a:ln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7645190-C15C-46B4-B9D2-DD746C5E2ED5}"/>
              </a:ext>
            </a:extLst>
          </p:cNvPr>
          <p:cNvSpPr txBox="1"/>
          <p:nvPr/>
        </p:nvSpPr>
        <p:spPr>
          <a:xfrm>
            <a:off x="1991544" y="5517232"/>
            <a:ext cx="4339650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一般來說只要有辦法量化描述出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likelihood 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就能透過微分取極值，其實參數估計本質上就是最佳化問題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259A2A43-E6AC-7E8A-ABC5-0E85D313BEF8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243E5355-67EC-4CBC-A74C-35D62852EDDA}"/>
              </a:ext>
            </a:extLst>
          </p:cNvPr>
          <p:cNvSpPr/>
          <p:nvPr/>
        </p:nvSpPr>
        <p:spPr>
          <a:xfrm>
            <a:off x="8174182" y="2373746"/>
            <a:ext cx="3140363" cy="923637"/>
          </a:xfrm>
          <a:prstGeom prst="roundRect">
            <a:avLst/>
          </a:prstGeom>
          <a:noFill/>
          <a:ln w="28575">
            <a:solidFill>
              <a:srgbClr val="AA91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4AFB713-DE68-479C-9DBF-33AADA2B36FF}"/>
              </a:ext>
            </a:extLst>
          </p:cNvPr>
          <p:cNvSpPr/>
          <p:nvPr/>
        </p:nvSpPr>
        <p:spPr>
          <a:xfrm>
            <a:off x="558800" y="2399146"/>
            <a:ext cx="1196514" cy="157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D128A43-D9F5-4869-A7EE-3964F02860C0}"/>
              </a:ext>
            </a:extLst>
          </p:cNvPr>
          <p:cNvSpPr/>
          <p:nvPr/>
        </p:nvSpPr>
        <p:spPr>
          <a:xfrm>
            <a:off x="4301008" y="2399146"/>
            <a:ext cx="1196514" cy="1316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2265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估計邏輯迴歸的參數，最大概似估計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 MLE</a:t>
            </a:r>
            <a:endParaRPr kumimoji="0" lang="zh-TW" altLang="en-US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多變量線性回歸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063C20E-6420-4860-AE13-81BF9A5897B6}"/>
              </a:ext>
            </a:extLst>
          </p:cNvPr>
          <p:cNvSpPr/>
          <p:nvPr/>
        </p:nvSpPr>
        <p:spPr>
          <a:xfrm>
            <a:off x="2855144" y="6093296"/>
            <a:ext cx="93610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https://medium.com/@ashisharora2204/logistic-regression-maximum-likelihood-estimation-gradient-descent-a7962a452332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08B2BD8-9BF5-49A8-823B-9E9212C38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424" y="2060848"/>
            <a:ext cx="6696744" cy="3043975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5B1E0A68-AC0D-4084-AEF4-AD3A5F003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6280" y="2564904"/>
            <a:ext cx="2807007" cy="2088232"/>
          </a:xfrm>
          <a:prstGeom prst="rect">
            <a:avLst/>
          </a:prstGeom>
        </p:spPr>
      </p:pic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24D426D9-B055-4EAE-9E0A-D8F7C43ED321}"/>
              </a:ext>
            </a:extLst>
          </p:cNvPr>
          <p:cNvCxnSpPr>
            <a:cxnSpLocks/>
          </p:cNvCxnSpPr>
          <p:nvPr/>
        </p:nvCxnSpPr>
        <p:spPr>
          <a:xfrm flipH="1">
            <a:off x="9552384" y="2564904"/>
            <a:ext cx="864096" cy="1872208"/>
          </a:xfrm>
          <a:prstGeom prst="line">
            <a:avLst/>
          </a:prstGeom>
          <a:ln w="28575">
            <a:solidFill>
              <a:srgbClr val="2965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EECBDED6-CEEB-4B6A-8C13-C950E44C929F}"/>
              </a:ext>
            </a:extLst>
          </p:cNvPr>
          <p:cNvCxnSpPr>
            <a:cxnSpLocks/>
          </p:cNvCxnSpPr>
          <p:nvPr/>
        </p:nvCxnSpPr>
        <p:spPr>
          <a:xfrm flipH="1">
            <a:off x="9048328" y="3140968"/>
            <a:ext cx="1872208" cy="936104"/>
          </a:xfrm>
          <a:prstGeom prst="line">
            <a:avLst/>
          </a:prstGeom>
          <a:ln w="28575">
            <a:solidFill>
              <a:srgbClr val="2965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3FD5BFFB-6A31-48A5-96F6-7C73F717B056}"/>
              </a:ext>
            </a:extLst>
          </p:cNvPr>
          <p:cNvCxnSpPr>
            <a:cxnSpLocks/>
          </p:cNvCxnSpPr>
          <p:nvPr/>
        </p:nvCxnSpPr>
        <p:spPr>
          <a:xfrm flipH="1" flipV="1">
            <a:off x="8976320" y="3284984"/>
            <a:ext cx="2160240" cy="216024"/>
          </a:xfrm>
          <a:prstGeom prst="line">
            <a:avLst/>
          </a:prstGeom>
          <a:ln w="28575">
            <a:solidFill>
              <a:srgbClr val="2965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5458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Evaluation criteria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A26F028-CF79-4230-9C8F-11936EE6C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36" y="1748016"/>
            <a:ext cx="4496427" cy="3458058"/>
          </a:xfrm>
          <a:prstGeom prst="rect">
            <a:avLst/>
          </a:prstGeom>
        </p:spPr>
      </p:pic>
      <p:sp>
        <p:nvSpPr>
          <p:cNvPr id="13" name="手繪多邊形: 圖案 12">
            <a:extLst>
              <a:ext uri="{FF2B5EF4-FFF2-40B4-BE49-F238E27FC236}">
                <a16:creationId xmlns:a16="http://schemas.microsoft.com/office/drawing/2014/main" id="{B72C9729-9EBB-475D-989F-DFFD2DF05B21}"/>
              </a:ext>
            </a:extLst>
          </p:cNvPr>
          <p:cNvSpPr/>
          <p:nvPr/>
        </p:nvSpPr>
        <p:spPr>
          <a:xfrm rot="20770493">
            <a:off x="1691340" y="3451382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" name="乘號 4">
            <a:extLst>
              <a:ext uri="{FF2B5EF4-FFF2-40B4-BE49-F238E27FC236}">
                <a16:creationId xmlns:a16="http://schemas.microsoft.com/office/drawing/2014/main" id="{CB0588DF-2E21-4D50-A5F2-76C0E7242180}"/>
              </a:ext>
            </a:extLst>
          </p:cNvPr>
          <p:cNvSpPr/>
          <p:nvPr/>
        </p:nvSpPr>
        <p:spPr>
          <a:xfrm>
            <a:off x="2444194" y="4323822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乘號 14">
            <a:extLst>
              <a:ext uri="{FF2B5EF4-FFF2-40B4-BE49-F238E27FC236}">
                <a16:creationId xmlns:a16="http://schemas.microsoft.com/office/drawing/2014/main" id="{5EB07D6D-1647-4986-BC32-BBFFE1A8ED38}"/>
              </a:ext>
            </a:extLst>
          </p:cNvPr>
          <p:cNvSpPr/>
          <p:nvPr/>
        </p:nvSpPr>
        <p:spPr>
          <a:xfrm>
            <a:off x="3026084" y="4009784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E68F881-0E98-4303-9089-1486D4C9A2A0}"/>
              </a:ext>
            </a:extLst>
          </p:cNvPr>
          <p:cNvSpPr/>
          <p:nvPr/>
        </p:nvSpPr>
        <p:spPr>
          <a:xfrm>
            <a:off x="2471903" y="3012259"/>
            <a:ext cx="1828800" cy="157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9D0FEC10-D935-4553-AA36-CFAB696B6A49}"/>
              </a:ext>
            </a:extLst>
          </p:cNvPr>
          <p:cNvCxnSpPr>
            <a:cxnSpLocks/>
          </p:cNvCxnSpPr>
          <p:nvPr/>
        </p:nvCxnSpPr>
        <p:spPr>
          <a:xfrm>
            <a:off x="1742230" y="3095387"/>
            <a:ext cx="3389746" cy="0"/>
          </a:xfrm>
          <a:prstGeom prst="line">
            <a:avLst/>
          </a:prstGeom>
          <a:ln w="38100">
            <a:solidFill>
              <a:srgbClr val="40A9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621BA572-66B8-4F91-AAC0-704767624CA6}"/>
              </a:ext>
            </a:extLst>
          </p:cNvPr>
          <p:cNvSpPr/>
          <p:nvPr/>
        </p:nvSpPr>
        <p:spPr>
          <a:xfrm>
            <a:off x="2471903" y="4600913"/>
            <a:ext cx="1828800" cy="157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E7E594D3-6731-48A6-AFEE-743415F59CC7}"/>
              </a:ext>
            </a:extLst>
          </p:cNvPr>
          <p:cNvCxnSpPr>
            <a:cxnSpLocks/>
          </p:cNvCxnSpPr>
          <p:nvPr/>
        </p:nvCxnSpPr>
        <p:spPr>
          <a:xfrm>
            <a:off x="1742230" y="4665569"/>
            <a:ext cx="3288146" cy="0"/>
          </a:xfrm>
          <a:prstGeom prst="line">
            <a:avLst/>
          </a:prstGeom>
          <a:ln w="38100">
            <a:solidFill>
              <a:srgbClr val="40A9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乘號 23">
            <a:extLst>
              <a:ext uri="{FF2B5EF4-FFF2-40B4-BE49-F238E27FC236}">
                <a16:creationId xmlns:a16="http://schemas.microsoft.com/office/drawing/2014/main" id="{F2237589-1BB1-4C99-A253-17D1C2CBE371}"/>
              </a:ext>
            </a:extLst>
          </p:cNvPr>
          <p:cNvSpPr/>
          <p:nvPr/>
        </p:nvSpPr>
        <p:spPr>
          <a:xfrm>
            <a:off x="3432485" y="3575676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乘號 24">
            <a:extLst>
              <a:ext uri="{FF2B5EF4-FFF2-40B4-BE49-F238E27FC236}">
                <a16:creationId xmlns:a16="http://schemas.microsoft.com/office/drawing/2014/main" id="{1C812FFA-A024-4F7C-BD98-CDFE4457CA87}"/>
              </a:ext>
            </a:extLst>
          </p:cNvPr>
          <p:cNvSpPr/>
          <p:nvPr/>
        </p:nvSpPr>
        <p:spPr>
          <a:xfrm>
            <a:off x="4014375" y="3104621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5A9D79C8-F68B-4B6F-B409-14F5A2E6FA56}"/>
              </a:ext>
            </a:extLst>
          </p:cNvPr>
          <p:cNvCxnSpPr>
            <a:cxnSpLocks/>
          </p:cNvCxnSpPr>
          <p:nvPr/>
        </p:nvCxnSpPr>
        <p:spPr>
          <a:xfrm flipV="1">
            <a:off x="2616025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CFDE0C96-5263-44A6-B7DC-C738EAF7CA62}"/>
              </a:ext>
            </a:extLst>
          </p:cNvPr>
          <p:cNvSpPr txBox="1"/>
          <p:nvPr/>
        </p:nvSpPr>
        <p:spPr>
          <a:xfrm>
            <a:off x="2430701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29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ECE2A276-AD32-4D99-83D6-933907D9E8F2}"/>
              </a:ext>
            </a:extLst>
          </p:cNvPr>
          <p:cNvSpPr txBox="1"/>
          <p:nvPr/>
        </p:nvSpPr>
        <p:spPr>
          <a:xfrm>
            <a:off x="3000029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35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CEEBED95-F12A-4DAF-A190-AA839FE9C20F}"/>
              </a:ext>
            </a:extLst>
          </p:cNvPr>
          <p:cNvSpPr txBox="1"/>
          <p:nvPr/>
        </p:nvSpPr>
        <p:spPr>
          <a:xfrm>
            <a:off x="3423304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40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CEF99978-12BE-4088-BD72-60C9080B0EBD}"/>
              </a:ext>
            </a:extLst>
          </p:cNvPr>
          <p:cNvSpPr txBox="1"/>
          <p:nvPr/>
        </p:nvSpPr>
        <p:spPr>
          <a:xfrm>
            <a:off x="4007129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50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09FF6C70-E49F-432B-82D9-CE6CB8E180A3}"/>
              </a:ext>
            </a:extLst>
          </p:cNvPr>
          <p:cNvSpPr/>
          <p:nvPr/>
        </p:nvSpPr>
        <p:spPr>
          <a:xfrm>
            <a:off x="2517315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08867D9A-7859-4C54-91FE-2A7EBF9435D0}"/>
              </a:ext>
            </a:extLst>
          </p:cNvPr>
          <p:cNvSpPr/>
          <p:nvPr/>
        </p:nvSpPr>
        <p:spPr>
          <a:xfrm>
            <a:off x="3099237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8" name="橢圓 57">
            <a:extLst>
              <a:ext uri="{FF2B5EF4-FFF2-40B4-BE49-F238E27FC236}">
                <a16:creationId xmlns:a16="http://schemas.microsoft.com/office/drawing/2014/main" id="{B79B8B38-93AF-4C89-9E50-F4DA8511FBC1}"/>
              </a:ext>
            </a:extLst>
          </p:cNvPr>
          <p:cNvSpPr/>
          <p:nvPr/>
        </p:nvSpPr>
        <p:spPr>
          <a:xfrm>
            <a:off x="3513704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A77B1378-6D36-4301-8D7A-4CCB0AEEAA5E}"/>
              </a:ext>
            </a:extLst>
          </p:cNvPr>
          <p:cNvSpPr/>
          <p:nvPr/>
        </p:nvSpPr>
        <p:spPr>
          <a:xfrm>
            <a:off x="4114437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61" name="直線接點 60">
            <a:extLst>
              <a:ext uri="{FF2B5EF4-FFF2-40B4-BE49-F238E27FC236}">
                <a16:creationId xmlns:a16="http://schemas.microsoft.com/office/drawing/2014/main" id="{79840444-845B-47E3-B0BE-1E040DFA3D4A}"/>
              </a:ext>
            </a:extLst>
          </p:cNvPr>
          <p:cNvCxnSpPr/>
          <p:nvPr/>
        </p:nvCxnSpPr>
        <p:spPr>
          <a:xfrm>
            <a:off x="1292060" y="3908185"/>
            <a:ext cx="4414109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4468CFAC-44CA-42CD-89CB-74E8C00B24E8}"/>
              </a:ext>
            </a:extLst>
          </p:cNvPr>
          <p:cNvCxnSpPr>
            <a:cxnSpLocks/>
          </p:cNvCxnSpPr>
          <p:nvPr/>
        </p:nvCxnSpPr>
        <p:spPr>
          <a:xfrm flipV="1">
            <a:off x="3217158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77B7CA36-0F9A-4B87-9210-B54C577CF812}"/>
              </a:ext>
            </a:extLst>
          </p:cNvPr>
          <p:cNvCxnSpPr>
            <a:cxnSpLocks/>
          </p:cNvCxnSpPr>
          <p:nvPr/>
        </p:nvCxnSpPr>
        <p:spPr>
          <a:xfrm flipV="1">
            <a:off x="3632237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8FB7B881-6CA6-476C-AD32-708BBBAF2031}"/>
              </a:ext>
            </a:extLst>
          </p:cNvPr>
          <p:cNvCxnSpPr>
            <a:cxnSpLocks/>
          </p:cNvCxnSpPr>
          <p:nvPr/>
        </p:nvCxnSpPr>
        <p:spPr>
          <a:xfrm flipV="1">
            <a:off x="4199504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乘號 77">
            <a:extLst>
              <a:ext uri="{FF2B5EF4-FFF2-40B4-BE49-F238E27FC236}">
                <a16:creationId xmlns:a16="http://schemas.microsoft.com/office/drawing/2014/main" id="{6F83F3DF-6A7B-49F7-ABC3-B7AD2F6C632F}"/>
              </a:ext>
            </a:extLst>
          </p:cNvPr>
          <p:cNvSpPr/>
          <p:nvPr/>
        </p:nvSpPr>
        <p:spPr>
          <a:xfrm>
            <a:off x="3432485" y="2929144"/>
            <a:ext cx="332509" cy="33250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9" name="乘號 78">
            <a:extLst>
              <a:ext uri="{FF2B5EF4-FFF2-40B4-BE49-F238E27FC236}">
                <a16:creationId xmlns:a16="http://schemas.microsoft.com/office/drawing/2014/main" id="{5BEC8091-768C-4FA7-9B13-50D8AED4033C}"/>
              </a:ext>
            </a:extLst>
          </p:cNvPr>
          <p:cNvSpPr/>
          <p:nvPr/>
        </p:nvSpPr>
        <p:spPr>
          <a:xfrm>
            <a:off x="4014375" y="2929144"/>
            <a:ext cx="332509" cy="33250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乘號 79">
            <a:extLst>
              <a:ext uri="{FF2B5EF4-FFF2-40B4-BE49-F238E27FC236}">
                <a16:creationId xmlns:a16="http://schemas.microsoft.com/office/drawing/2014/main" id="{4554B37D-1AEF-4E3D-A477-1C2DD0BFBC69}"/>
              </a:ext>
            </a:extLst>
          </p:cNvPr>
          <p:cNvSpPr/>
          <p:nvPr/>
        </p:nvSpPr>
        <p:spPr>
          <a:xfrm>
            <a:off x="3026084" y="4428529"/>
            <a:ext cx="332509" cy="332509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1" name="乘號 80">
            <a:extLst>
              <a:ext uri="{FF2B5EF4-FFF2-40B4-BE49-F238E27FC236}">
                <a16:creationId xmlns:a16="http://schemas.microsoft.com/office/drawing/2014/main" id="{EA65387B-531F-4650-9325-13B0D98EB30A}"/>
              </a:ext>
            </a:extLst>
          </p:cNvPr>
          <p:cNvSpPr/>
          <p:nvPr/>
        </p:nvSpPr>
        <p:spPr>
          <a:xfrm>
            <a:off x="2449401" y="4428529"/>
            <a:ext cx="332509" cy="332509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09631E06-45F6-45B5-921B-6627D4C7EE64}"/>
              </a:ext>
            </a:extLst>
          </p:cNvPr>
          <p:cNvSpPr txBox="1"/>
          <p:nvPr/>
        </p:nvSpPr>
        <p:spPr>
          <a:xfrm>
            <a:off x="641364" y="449056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0</a:t>
            </a:r>
            <a:endParaRPr lang="zh-TW" altLang="en-US" dirty="0"/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D0CAAAA3-E401-4B78-819E-92D8A4729087}"/>
              </a:ext>
            </a:extLst>
          </p:cNvPr>
          <p:cNvSpPr txBox="1"/>
          <p:nvPr/>
        </p:nvSpPr>
        <p:spPr>
          <a:xfrm>
            <a:off x="641364" y="29244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1</a:t>
            </a:r>
            <a:endParaRPr lang="zh-TW" altLang="en-US" dirty="0"/>
          </a:p>
        </p:txBody>
      </p:sp>
      <p:sp>
        <p:nvSpPr>
          <p:cNvPr id="87" name="箭號: 向下 86">
            <a:extLst>
              <a:ext uri="{FF2B5EF4-FFF2-40B4-BE49-F238E27FC236}">
                <a16:creationId xmlns:a16="http://schemas.microsoft.com/office/drawing/2014/main" id="{1B64341A-B596-4F51-B6CE-48DBB4D4F9F8}"/>
              </a:ext>
            </a:extLst>
          </p:cNvPr>
          <p:cNvSpPr/>
          <p:nvPr/>
        </p:nvSpPr>
        <p:spPr>
          <a:xfrm>
            <a:off x="2100501" y="3917424"/>
            <a:ext cx="330200" cy="295275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8" name="箭號: 向下 87">
            <a:extLst>
              <a:ext uri="{FF2B5EF4-FFF2-40B4-BE49-F238E27FC236}">
                <a16:creationId xmlns:a16="http://schemas.microsoft.com/office/drawing/2014/main" id="{AFFF4A86-4181-4DE7-A605-059C13121970}"/>
              </a:ext>
            </a:extLst>
          </p:cNvPr>
          <p:cNvSpPr/>
          <p:nvPr/>
        </p:nvSpPr>
        <p:spPr>
          <a:xfrm flipV="1">
            <a:off x="4582101" y="3622151"/>
            <a:ext cx="330200" cy="295274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9" name="文字方塊 88">
            <a:extLst>
              <a:ext uri="{FF2B5EF4-FFF2-40B4-BE49-F238E27FC236}">
                <a16:creationId xmlns:a16="http://schemas.microsoft.com/office/drawing/2014/main" id="{0AACCFE7-1A78-4EF3-8674-899AD776C510}"/>
              </a:ext>
            </a:extLst>
          </p:cNvPr>
          <p:cNvSpPr txBox="1"/>
          <p:nvPr/>
        </p:nvSpPr>
        <p:spPr>
          <a:xfrm>
            <a:off x="449004" y="3691529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0.5</a:t>
            </a:r>
            <a:endParaRPr lang="zh-TW" altLang="en-US" dirty="0"/>
          </a:p>
        </p:txBody>
      </p:sp>
      <p:pic>
        <p:nvPicPr>
          <p:cNvPr id="91" name="圖片 90">
            <a:extLst>
              <a:ext uri="{FF2B5EF4-FFF2-40B4-BE49-F238E27FC236}">
                <a16:creationId xmlns:a16="http://schemas.microsoft.com/office/drawing/2014/main" id="{8C63EA33-0CFC-4A45-B280-651FC9F18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042" y="1920619"/>
            <a:ext cx="5499479" cy="3541819"/>
          </a:xfrm>
          <a:prstGeom prst="rect">
            <a:avLst/>
          </a:prstGeom>
        </p:spPr>
      </p:pic>
      <p:cxnSp>
        <p:nvCxnSpPr>
          <p:cNvPr id="92" name="直線接點 91">
            <a:extLst>
              <a:ext uri="{FF2B5EF4-FFF2-40B4-BE49-F238E27FC236}">
                <a16:creationId xmlns:a16="http://schemas.microsoft.com/office/drawing/2014/main" id="{9728E885-7890-4E9B-A2B6-94BA3830C01A}"/>
              </a:ext>
            </a:extLst>
          </p:cNvPr>
          <p:cNvCxnSpPr>
            <a:cxnSpLocks/>
          </p:cNvCxnSpPr>
          <p:nvPr/>
        </p:nvCxnSpPr>
        <p:spPr>
          <a:xfrm flipV="1">
            <a:off x="9115260" y="2311836"/>
            <a:ext cx="0" cy="3422694"/>
          </a:xfrm>
          <a:prstGeom prst="line">
            <a:avLst/>
          </a:prstGeom>
          <a:ln w="28575">
            <a:solidFill>
              <a:srgbClr val="C00000"/>
            </a:solidFill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6" name="矩形 95">
            <a:extLst>
              <a:ext uri="{FF2B5EF4-FFF2-40B4-BE49-F238E27FC236}">
                <a16:creationId xmlns:a16="http://schemas.microsoft.com/office/drawing/2014/main" id="{5901C6AC-C148-426A-9979-4E69BD55B97C}"/>
              </a:ext>
            </a:extLst>
          </p:cNvPr>
          <p:cNvSpPr/>
          <p:nvPr/>
        </p:nvSpPr>
        <p:spPr>
          <a:xfrm>
            <a:off x="9811951" y="2520545"/>
            <a:ext cx="1684649" cy="4039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Y=1 </a:t>
            </a: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會購買</a:t>
            </a: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8A857FA1-D020-4CAB-9E26-351F6E0118E3}"/>
              </a:ext>
            </a:extLst>
          </p:cNvPr>
          <p:cNvSpPr/>
          <p:nvPr/>
        </p:nvSpPr>
        <p:spPr>
          <a:xfrm>
            <a:off x="6831827" y="2520545"/>
            <a:ext cx="1684649" cy="4039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Y=0 </a:t>
            </a: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不會購買</a:t>
            </a: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DEFACA4C-34D8-4B36-BF7C-F83C54D6E126}"/>
              </a:ext>
            </a:extLst>
          </p:cNvPr>
          <p:cNvSpPr/>
          <p:nvPr/>
        </p:nvSpPr>
        <p:spPr>
          <a:xfrm>
            <a:off x="8272935" y="5594111"/>
            <a:ext cx="1684649" cy="4039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臨界機率</a:t>
            </a:r>
            <a:endParaRPr lang="en-US" altLang="zh-TW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Cut off probability</a:t>
            </a:r>
            <a:endParaRPr lang="zh-TW" altLang="en-US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C4E65463-8ABC-4213-A407-6B508339962F}"/>
              </a:ext>
            </a:extLst>
          </p:cNvPr>
          <p:cNvSpPr/>
          <p:nvPr/>
        </p:nvSpPr>
        <p:spPr>
          <a:xfrm>
            <a:off x="4580295" y="3977460"/>
            <a:ext cx="1229592" cy="4039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9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臨界機率</a:t>
            </a:r>
            <a:endParaRPr lang="en-US" altLang="zh-TW" sz="9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9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Cut off probability</a:t>
            </a:r>
            <a:endParaRPr lang="zh-TW" altLang="en-US" sz="9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47987C2B-CE5A-4932-AB18-3E60513AC392}"/>
              </a:ext>
            </a:extLst>
          </p:cNvPr>
          <p:cNvSpPr/>
          <p:nvPr/>
        </p:nvSpPr>
        <p:spPr>
          <a:xfrm>
            <a:off x="9792500" y="5323938"/>
            <a:ext cx="172354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模型預估會購買的機率</a:t>
            </a: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20EFF79E-9725-4E25-AE8E-CD320213EA4C}"/>
              </a:ext>
            </a:extLst>
          </p:cNvPr>
          <p:cNvSpPr/>
          <p:nvPr/>
        </p:nvSpPr>
        <p:spPr>
          <a:xfrm>
            <a:off x="1507067" y="2023533"/>
            <a:ext cx="1196514" cy="157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矩形: 圓角 103">
            <a:extLst>
              <a:ext uri="{FF2B5EF4-FFF2-40B4-BE49-F238E27FC236}">
                <a16:creationId xmlns:a16="http://schemas.microsoft.com/office/drawing/2014/main" id="{D86D82AE-5159-4435-9429-7A3E5D90B7B0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1595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Evaluation criteria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False 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positive vs. False negative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A26F028-CF79-4230-9C8F-11936EE6C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36" y="1748016"/>
            <a:ext cx="4496427" cy="3458058"/>
          </a:xfrm>
          <a:prstGeom prst="rect">
            <a:avLst/>
          </a:prstGeom>
        </p:spPr>
      </p:pic>
      <p:sp>
        <p:nvSpPr>
          <p:cNvPr id="13" name="手繪多邊形: 圖案 12">
            <a:extLst>
              <a:ext uri="{FF2B5EF4-FFF2-40B4-BE49-F238E27FC236}">
                <a16:creationId xmlns:a16="http://schemas.microsoft.com/office/drawing/2014/main" id="{B72C9729-9EBB-475D-989F-DFFD2DF05B21}"/>
              </a:ext>
            </a:extLst>
          </p:cNvPr>
          <p:cNvSpPr/>
          <p:nvPr/>
        </p:nvSpPr>
        <p:spPr>
          <a:xfrm rot="20770493">
            <a:off x="1691340" y="3451382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" name="乘號 4">
            <a:extLst>
              <a:ext uri="{FF2B5EF4-FFF2-40B4-BE49-F238E27FC236}">
                <a16:creationId xmlns:a16="http://schemas.microsoft.com/office/drawing/2014/main" id="{CB0588DF-2E21-4D50-A5F2-76C0E7242180}"/>
              </a:ext>
            </a:extLst>
          </p:cNvPr>
          <p:cNvSpPr/>
          <p:nvPr/>
        </p:nvSpPr>
        <p:spPr>
          <a:xfrm>
            <a:off x="2444194" y="4323822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乘號 14">
            <a:extLst>
              <a:ext uri="{FF2B5EF4-FFF2-40B4-BE49-F238E27FC236}">
                <a16:creationId xmlns:a16="http://schemas.microsoft.com/office/drawing/2014/main" id="{5EB07D6D-1647-4986-BC32-BBFFE1A8ED38}"/>
              </a:ext>
            </a:extLst>
          </p:cNvPr>
          <p:cNvSpPr/>
          <p:nvPr/>
        </p:nvSpPr>
        <p:spPr>
          <a:xfrm>
            <a:off x="3026084" y="4009784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E68F881-0E98-4303-9089-1486D4C9A2A0}"/>
              </a:ext>
            </a:extLst>
          </p:cNvPr>
          <p:cNvSpPr/>
          <p:nvPr/>
        </p:nvSpPr>
        <p:spPr>
          <a:xfrm>
            <a:off x="2471903" y="3012259"/>
            <a:ext cx="1828800" cy="157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9D0FEC10-D935-4553-AA36-CFAB696B6A49}"/>
              </a:ext>
            </a:extLst>
          </p:cNvPr>
          <p:cNvCxnSpPr>
            <a:cxnSpLocks/>
          </p:cNvCxnSpPr>
          <p:nvPr/>
        </p:nvCxnSpPr>
        <p:spPr>
          <a:xfrm>
            <a:off x="1742230" y="3095387"/>
            <a:ext cx="3389746" cy="0"/>
          </a:xfrm>
          <a:prstGeom prst="line">
            <a:avLst/>
          </a:prstGeom>
          <a:ln w="38100">
            <a:solidFill>
              <a:srgbClr val="40A9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621BA572-66B8-4F91-AAC0-704767624CA6}"/>
              </a:ext>
            </a:extLst>
          </p:cNvPr>
          <p:cNvSpPr/>
          <p:nvPr/>
        </p:nvSpPr>
        <p:spPr>
          <a:xfrm>
            <a:off x="2471903" y="4600913"/>
            <a:ext cx="1828800" cy="157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E7E594D3-6731-48A6-AFEE-743415F59CC7}"/>
              </a:ext>
            </a:extLst>
          </p:cNvPr>
          <p:cNvCxnSpPr>
            <a:cxnSpLocks/>
          </p:cNvCxnSpPr>
          <p:nvPr/>
        </p:nvCxnSpPr>
        <p:spPr>
          <a:xfrm>
            <a:off x="1742230" y="4665569"/>
            <a:ext cx="3288146" cy="0"/>
          </a:xfrm>
          <a:prstGeom prst="line">
            <a:avLst/>
          </a:prstGeom>
          <a:ln w="38100">
            <a:solidFill>
              <a:srgbClr val="40A9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乘號 23">
            <a:extLst>
              <a:ext uri="{FF2B5EF4-FFF2-40B4-BE49-F238E27FC236}">
                <a16:creationId xmlns:a16="http://schemas.microsoft.com/office/drawing/2014/main" id="{F2237589-1BB1-4C99-A253-17D1C2CBE371}"/>
              </a:ext>
            </a:extLst>
          </p:cNvPr>
          <p:cNvSpPr/>
          <p:nvPr/>
        </p:nvSpPr>
        <p:spPr>
          <a:xfrm>
            <a:off x="3432485" y="3575676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乘號 24">
            <a:extLst>
              <a:ext uri="{FF2B5EF4-FFF2-40B4-BE49-F238E27FC236}">
                <a16:creationId xmlns:a16="http://schemas.microsoft.com/office/drawing/2014/main" id="{1C812FFA-A024-4F7C-BD98-CDFE4457CA87}"/>
              </a:ext>
            </a:extLst>
          </p:cNvPr>
          <p:cNvSpPr/>
          <p:nvPr/>
        </p:nvSpPr>
        <p:spPr>
          <a:xfrm>
            <a:off x="4014375" y="3104621"/>
            <a:ext cx="332509" cy="332509"/>
          </a:xfrm>
          <a:prstGeom prst="mathMultiply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5A9D79C8-F68B-4B6F-B409-14F5A2E6FA56}"/>
              </a:ext>
            </a:extLst>
          </p:cNvPr>
          <p:cNvCxnSpPr>
            <a:cxnSpLocks/>
          </p:cNvCxnSpPr>
          <p:nvPr/>
        </p:nvCxnSpPr>
        <p:spPr>
          <a:xfrm flipV="1">
            <a:off x="2616025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CFDE0C96-5263-44A6-B7DC-C738EAF7CA62}"/>
              </a:ext>
            </a:extLst>
          </p:cNvPr>
          <p:cNvSpPr txBox="1"/>
          <p:nvPr/>
        </p:nvSpPr>
        <p:spPr>
          <a:xfrm>
            <a:off x="2430701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29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ECE2A276-AD32-4D99-83D6-933907D9E8F2}"/>
              </a:ext>
            </a:extLst>
          </p:cNvPr>
          <p:cNvSpPr txBox="1"/>
          <p:nvPr/>
        </p:nvSpPr>
        <p:spPr>
          <a:xfrm>
            <a:off x="3000029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35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CEEBED95-F12A-4DAF-A190-AA839FE9C20F}"/>
              </a:ext>
            </a:extLst>
          </p:cNvPr>
          <p:cNvSpPr txBox="1"/>
          <p:nvPr/>
        </p:nvSpPr>
        <p:spPr>
          <a:xfrm>
            <a:off x="3423304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40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CEF99978-12BE-4088-BD72-60C9080B0EBD}"/>
              </a:ext>
            </a:extLst>
          </p:cNvPr>
          <p:cNvSpPr txBox="1"/>
          <p:nvPr/>
        </p:nvSpPr>
        <p:spPr>
          <a:xfrm>
            <a:off x="4007129" y="5255557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chemeClr val="accent6">
                    <a:lumMod val="10000"/>
                  </a:schemeClr>
                </a:solidFill>
              </a:rPr>
              <a:t>50</a:t>
            </a:r>
            <a:endParaRPr lang="zh-TW" alt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09FF6C70-E49F-432B-82D9-CE6CB8E180A3}"/>
              </a:ext>
            </a:extLst>
          </p:cNvPr>
          <p:cNvSpPr/>
          <p:nvPr/>
        </p:nvSpPr>
        <p:spPr>
          <a:xfrm>
            <a:off x="2517315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08867D9A-7859-4C54-91FE-2A7EBF9435D0}"/>
              </a:ext>
            </a:extLst>
          </p:cNvPr>
          <p:cNvSpPr/>
          <p:nvPr/>
        </p:nvSpPr>
        <p:spPr>
          <a:xfrm>
            <a:off x="3099237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8" name="橢圓 57">
            <a:extLst>
              <a:ext uri="{FF2B5EF4-FFF2-40B4-BE49-F238E27FC236}">
                <a16:creationId xmlns:a16="http://schemas.microsoft.com/office/drawing/2014/main" id="{B79B8B38-93AF-4C89-9E50-F4DA8511FBC1}"/>
              </a:ext>
            </a:extLst>
          </p:cNvPr>
          <p:cNvSpPr/>
          <p:nvPr/>
        </p:nvSpPr>
        <p:spPr>
          <a:xfrm>
            <a:off x="3513704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A77B1378-6D36-4301-8D7A-4CCB0AEEAA5E}"/>
              </a:ext>
            </a:extLst>
          </p:cNvPr>
          <p:cNvSpPr/>
          <p:nvPr/>
        </p:nvSpPr>
        <p:spPr>
          <a:xfrm>
            <a:off x="4114437" y="4668649"/>
            <a:ext cx="186266" cy="186266"/>
          </a:xfrm>
          <a:prstGeom prst="ellipse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61" name="直線接點 60">
            <a:extLst>
              <a:ext uri="{FF2B5EF4-FFF2-40B4-BE49-F238E27FC236}">
                <a16:creationId xmlns:a16="http://schemas.microsoft.com/office/drawing/2014/main" id="{79840444-845B-47E3-B0BE-1E040DFA3D4A}"/>
              </a:ext>
            </a:extLst>
          </p:cNvPr>
          <p:cNvCxnSpPr/>
          <p:nvPr/>
        </p:nvCxnSpPr>
        <p:spPr>
          <a:xfrm>
            <a:off x="1292060" y="3908185"/>
            <a:ext cx="4414109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4468CFAC-44CA-42CD-89CB-74E8C00B24E8}"/>
              </a:ext>
            </a:extLst>
          </p:cNvPr>
          <p:cNvCxnSpPr>
            <a:cxnSpLocks/>
          </p:cNvCxnSpPr>
          <p:nvPr/>
        </p:nvCxnSpPr>
        <p:spPr>
          <a:xfrm flipV="1">
            <a:off x="3217158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直線單箭頭接點 62">
            <a:extLst>
              <a:ext uri="{FF2B5EF4-FFF2-40B4-BE49-F238E27FC236}">
                <a16:creationId xmlns:a16="http://schemas.microsoft.com/office/drawing/2014/main" id="{77B7CA36-0F9A-4B87-9210-B54C577CF812}"/>
              </a:ext>
            </a:extLst>
          </p:cNvPr>
          <p:cNvCxnSpPr>
            <a:cxnSpLocks/>
          </p:cNvCxnSpPr>
          <p:nvPr/>
        </p:nvCxnSpPr>
        <p:spPr>
          <a:xfrm flipV="1">
            <a:off x="3632237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8FB7B881-6CA6-476C-AD32-708BBBAF2031}"/>
              </a:ext>
            </a:extLst>
          </p:cNvPr>
          <p:cNvCxnSpPr>
            <a:cxnSpLocks/>
          </p:cNvCxnSpPr>
          <p:nvPr/>
        </p:nvCxnSpPr>
        <p:spPr>
          <a:xfrm flipV="1">
            <a:off x="4199504" y="4846448"/>
            <a:ext cx="0" cy="45258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乘號 77">
            <a:extLst>
              <a:ext uri="{FF2B5EF4-FFF2-40B4-BE49-F238E27FC236}">
                <a16:creationId xmlns:a16="http://schemas.microsoft.com/office/drawing/2014/main" id="{6F83F3DF-6A7B-49F7-ABC3-B7AD2F6C632F}"/>
              </a:ext>
            </a:extLst>
          </p:cNvPr>
          <p:cNvSpPr/>
          <p:nvPr/>
        </p:nvSpPr>
        <p:spPr>
          <a:xfrm>
            <a:off x="2997279" y="2919529"/>
            <a:ext cx="332509" cy="33250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9" name="乘號 78">
            <a:extLst>
              <a:ext uri="{FF2B5EF4-FFF2-40B4-BE49-F238E27FC236}">
                <a16:creationId xmlns:a16="http://schemas.microsoft.com/office/drawing/2014/main" id="{5BEC8091-768C-4FA7-9B13-50D8AED4033C}"/>
              </a:ext>
            </a:extLst>
          </p:cNvPr>
          <p:cNvSpPr/>
          <p:nvPr/>
        </p:nvSpPr>
        <p:spPr>
          <a:xfrm>
            <a:off x="4014375" y="2929144"/>
            <a:ext cx="332509" cy="33250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乘號 79">
            <a:extLst>
              <a:ext uri="{FF2B5EF4-FFF2-40B4-BE49-F238E27FC236}">
                <a16:creationId xmlns:a16="http://schemas.microsoft.com/office/drawing/2014/main" id="{4554B37D-1AEF-4E3D-A477-1C2DD0BFBC69}"/>
              </a:ext>
            </a:extLst>
          </p:cNvPr>
          <p:cNvSpPr/>
          <p:nvPr/>
        </p:nvSpPr>
        <p:spPr>
          <a:xfrm>
            <a:off x="3448643" y="4428529"/>
            <a:ext cx="332509" cy="332509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1" name="乘號 80">
            <a:extLst>
              <a:ext uri="{FF2B5EF4-FFF2-40B4-BE49-F238E27FC236}">
                <a16:creationId xmlns:a16="http://schemas.microsoft.com/office/drawing/2014/main" id="{EA65387B-531F-4650-9325-13B0D98EB30A}"/>
              </a:ext>
            </a:extLst>
          </p:cNvPr>
          <p:cNvSpPr/>
          <p:nvPr/>
        </p:nvSpPr>
        <p:spPr>
          <a:xfrm>
            <a:off x="2449401" y="4428529"/>
            <a:ext cx="332509" cy="332509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09631E06-45F6-45B5-921B-6627D4C7EE64}"/>
              </a:ext>
            </a:extLst>
          </p:cNvPr>
          <p:cNvSpPr txBox="1"/>
          <p:nvPr/>
        </p:nvSpPr>
        <p:spPr>
          <a:xfrm>
            <a:off x="641364" y="449056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0</a:t>
            </a:r>
            <a:endParaRPr lang="zh-TW" altLang="en-US" dirty="0"/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D0CAAAA3-E401-4B78-819E-92D8A4729087}"/>
              </a:ext>
            </a:extLst>
          </p:cNvPr>
          <p:cNvSpPr txBox="1"/>
          <p:nvPr/>
        </p:nvSpPr>
        <p:spPr>
          <a:xfrm>
            <a:off x="641364" y="292448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1</a:t>
            </a:r>
            <a:endParaRPr lang="zh-TW" altLang="en-US" dirty="0"/>
          </a:p>
        </p:txBody>
      </p:sp>
      <p:sp>
        <p:nvSpPr>
          <p:cNvPr id="87" name="箭號: 向下 86">
            <a:extLst>
              <a:ext uri="{FF2B5EF4-FFF2-40B4-BE49-F238E27FC236}">
                <a16:creationId xmlns:a16="http://schemas.microsoft.com/office/drawing/2014/main" id="{1B64341A-B596-4F51-B6CE-48DBB4D4F9F8}"/>
              </a:ext>
            </a:extLst>
          </p:cNvPr>
          <p:cNvSpPr/>
          <p:nvPr/>
        </p:nvSpPr>
        <p:spPr>
          <a:xfrm>
            <a:off x="2100501" y="3917424"/>
            <a:ext cx="330200" cy="295275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8" name="箭號: 向下 87">
            <a:extLst>
              <a:ext uri="{FF2B5EF4-FFF2-40B4-BE49-F238E27FC236}">
                <a16:creationId xmlns:a16="http://schemas.microsoft.com/office/drawing/2014/main" id="{AFFF4A86-4181-4DE7-A605-059C13121970}"/>
              </a:ext>
            </a:extLst>
          </p:cNvPr>
          <p:cNvSpPr/>
          <p:nvPr/>
        </p:nvSpPr>
        <p:spPr>
          <a:xfrm flipV="1">
            <a:off x="4582101" y="3622151"/>
            <a:ext cx="330200" cy="295274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9" name="文字方塊 88">
            <a:extLst>
              <a:ext uri="{FF2B5EF4-FFF2-40B4-BE49-F238E27FC236}">
                <a16:creationId xmlns:a16="http://schemas.microsoft.com/office/drawing/2014/main" id="{0AACCFE7-1A78-4EF3-8674-899AD776C510}"/>
              </a:ext>
            </a:extLst>
          </p:cNvPr>
          <p:cNvSpPr txBox="1"/>
          <p:nvPr/>
        </p:nvSpPr>
        <p:spPr>
          <a:xfrm>
            <a:off x="449004" y="3691529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Y = 0.5</a:t>
            </a:r>
            <a:endParaRPr lang="zh-TW" altLang="en-US" dirty="0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C4E65463-8ABC-4213-A407-6B508339962F}"/>
              </a:ext>
            </a:extLst>
          </p:cNvPr>
          <p:cNvSpPr/>
          <p:nvPr/>
        </p:nvSpPr>
        <p:spPr>
          <a:xfrm>
            <a:off x="4580295" y="3977460"/>
            <a:ext cx="1229592" cy="4039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9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臨界機率</a:t>
            </a:r>
            <a:endParaRPr lang="en-US" altLang="zh-TW" sz="9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9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Cut off probability</a:t>
            </a:r>
            <a:endParaRPr lang="zh-TW" altLang="en-US" sz="9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1731422-4FCD-4AAC-BE56-F5CF003B510F}"/>
              </a:ext>
            </a:extLst>
          </p:cNvPr>
          <p:cNvSpPr/>
          <p:nvPr/>
        </p:nvSpPr>
        <p:spPr>
          <a:xfrm>
            <a:off x="3469832" y="2785533"/>
            <a:ext cx="295162" cy="21749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5042D986-1273-42D8-A4CC-62B7DEFB4784}"/>
              </a:ext>
            </a:extLst>
          </p:cNvPr>
          <p:cNvSpPr/>
          <p:nvPr/>
        </p:nvSpPr>
        <p:spPr>
          <a:xfrm>
            <a:off x="3031104" y="2785533"/>
            <a:ext cx="312865" cy="2174943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3909D88A-F074-43B6-9428-81AF6C0681DA}"/>
              </a:ext>
            </a:extLst>
          </p:cNvPr>
          <p:cNvSpPr/>
          <p:nvPr/>
        </p:nvSpPr>
        <p:spPr>
          <a:xfrm>
            <a:off x="4061555" y="2088699"/>
            <a:ext cx="12021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 Positive </a:t>
            </a:r>
          </a:p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(Type I</a:t>
            </a: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Error)</a:t>
            </a:r>
            <a:endParaRPr lang="zh-TW" altLang="en-US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38FBCDE4-36B7-4AF6-8F50-785ED6FB9DD5}"/>
              </a:ext>
            </a:extLst>
          </p:cNvPr>
          <p:cNvSpPr/>
          <p:nvPr/>
        </p:nvSpPr>
        <p:spPr>
          <a:xfrm>
            <a:off x="1624136" y="5820444"/>
            <a:ext cx="12611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 Negative</a:t>
            </a:r>
          </a:p>
          <a:p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(Type II</a:t>
            </a: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Error)</a:t>
            </a:r>
            <a:endParaRPr lang="zh-TW" altLang="en-US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E78C9947-5B35-477A-8395-85766FBC65CD}"/>
              </a:ext>
            </a:extLst>
          </p:cNvPr>
          <p:cNvCxnSpPr/>
          <p:nvPr/>
        </p:nvCxnSpPr>
        <p:spPr>
          <a:xfrm flipH="1">
            <a:off x="2703581" y="4960476"/>
            <a:ext cx="322503" cy="859968"/>
          </a:xfrm>
          <a:prstGeom prst="straightConnector1">
            <a:avLst/>
          </a:prstGeom>
          <a:ln>
            <a:solidFill>
              <a:srgbClr val="AA914A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6D482DF7-CE5D-4835-8FD0-AF088CED7B72}"/>
              </a:ext>
            </a:extLst>
          </p:cNvPr>
          <p:cNvCxnSpPr>
            <a:cxnSpLocks/>
            <a:endCxn id="47" idx="1"/>
          </p:cNvCxnSpPr>
          <p:nvPr/>
        </p:nvCxnSpPr>
        <p:spPr>
          <a:xfrm flipV="1">
            <a:off x="3759047" y="2319532"/>
            <a:ext cx="302508" cy="466002"/>
          </a:xfrm>
          <a:prstGeom prst="straightConnector1">
            <a:avLst/>
          </a:prstGeom>
          <a:ln>
            <a:solidFill>
              <a:srgbClr val="AA914A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F743A690-150E-4ED2-A343-2614E2A29AB5}"/>
              </a:ext>
            </a:extLst>
          </p:cNvPr>
          <p:cNvSpPr/>
          <p:nvPr/>
        </p:nvSpPr>
        <p:spPr>
          <a:xfrm>
            <a:off x="1507067" y="2023533"/>
            <a:ext cx="1196514" cy="157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0" name="Picture 6" descr="Prediction probability histogram of a binary problem, where TP, TN, FP... |  Download Scientific Diagram">
            <a:extLst>
              <a:ext uri="{FF2B5EF4-FFF2-40B4-BE49-F238E27FC236}">
                <a16:creationId xmlns:a16="http://schemas.microsoft.com/office/drawing/2014/main" id="{C64D9E9C-25C3-44DE-B319-FCDE81705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194" y="2133115"/>
            <a:ext cx="5114484" cy="311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矩形 64">
            <a:extLst>
              <a:ext uri="{FF2B5EF4-FFF2-40B4-BE49-F238E27FC236}">
                <a16:creationId xmlns:a16="http://schemas.microsoft.com/office/drawing/2014/main" id="{98DD4907-476D-4046-8F3F-E1BB6419A4D7}"/>
              </a:ext>
            </a:extLst>
          </p:cNvPr>
          <p:cNvSpPr/>
          <p:nvPr/>
        </p:nvSpPr>
        <p:spPr>
          <a:xfrm>
            <a:off x="6312024" y="5373216"/>
            <a:ext cx="53285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 positive: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實際值為負例，但模型判定為正例</a:t>
            </a:r>
            <a:endParaRPr lang="en-US" altLang="zh-TW" sz="1400" dirty="0">
              <a:solidFill>
                <a:srgbClr val="5555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False negative: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實際值為正例，但模型判定為負例</a:t>
            </a:r>
            <a:endParaRPr lang="en-US" altLang="zh-TW" sz="1400" dirty="0">
              <a:solidFill>
                <a:srgbClr val="5555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6" name="矩形: 圓角 65">
            <a:extLst>
              <a:ext uri="{FF2B5EF4-FFF2-40B4-BE49-F238E27FC236}">
                <a16:creationId xmlns:a16="http://schemas.microsoft.com/office/drawing/2014/main" id="{F6F2B57F-B530-470F-96B4-3E82FF3F8D60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611A583-1643-48B3-95B2-776054A37DE8}"/>
              </a:ext>
            </a:extLst>
          </p:cNvPr>
          <p:cNvSpPr/>
          <p:nvPr/>
        </p:nvSpPr>
        <p:spPr>
          <a:xfrm>
            <a:off x="5126331" y="2102041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rgbClr val="0D0D0D"/>
                </a:solidFill>
                <a:latin typeface="Söhne"/>
              </a:rPr>
              <a:t>假陽性</a:t>
            </a:r>
            <a:endParaRPr lang="zh-TW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0C936D23-470A-4DBC-9A0F-EA456E467FB9}"/>
              </a:ext>
            </a:extLst>
          </p:cNvPr>
          <p:cNvSpPr/>
          <p:nvPr/>
        </p:nvSpPr>
        <p:spPr>
          <a:xfrm>
            <a:off x="2752287" y="5862221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rgbClr val="0D0D0D"/>
                </a:solidFill>
                <a:latin typeface="Söhne"/>
              </a:rPr>
              <a:t>假陰性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01919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混淆矩陣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(Confusion Matrix)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60" name="Picture 6" descr="Prediction probability histogram of a binary problem, where TP, TN, FP... |  Download Scientific Diagram">
            <a:extLst>
              <a:ext uri="{FF2B5EF4-FFF2-40B4-BE49-F238E27FC236}">
                <a16:creationId xmlns:a16="http://schemas.microsoft.com/office/drawing/2014/main" id="{C64D9E9C-25C3-44DE-B319-FCDE81705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194" y="2359010"/>
            <a:ext cx="5114484" cy="311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330505"/>
              </p:ext>
            </p:extLst>
          </p:nvPr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0974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準確率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(Accuracy)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6694477"/>
              </p:ext>
            </p:extLst>
          </p:nvPr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A259B8F1-0A94-4793-9DB2-BF5D824C1CEF}"/>
              </a:ext>
            </a:extLst>
          </p:cNvPr>
          <p:cNvSpPr/>
          <p:nvPr/>
        </p:nvSpPr>
        <p:spPr>
          <a:xfrm>
            <a:off x="5782733" y="2325247"/>
            <a:ext cx="6104467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指標定義：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所有個體中，有多少比率的個體被分類正確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計算公式：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 = (TP + TN) / (TP + FP + TN + FN)</a:t>
            </a:r>
          </a:p>
          <a:p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當各類樣本平衡且同等重要時。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zh-TW" altLang="en-US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例子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一個學校系統用來評估學生是否及格的模型，如果及格與不及格的學生數量大致相等，使用準確率能有效衡量模型整體表現。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F09FCA3-E777-4891-AE61-7C35579E3030}"/>
              </a:ext>
            </a:extLst>
          </p:cNvPr>
          <p:cNvSpPr/>
          <p:nvPr/>
        </p:nvSpPr>
        <p:spPr>
          <a:xfrm>
            <a:off x="6032072" y="5171053"/>
            <a:ext cx="5262464" cy="980931"/>
          </a:xfrm>
          <a:prstGeom prst="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63C7A1A-10A4-49B9-8A94-ED10EFC0CCF8}"/>
              </a:ext>
            </a:extLst>
          </p:cNvPr>
          <p:cNvSpPr txBox="1"/>
          <p:nvPr/>
        </p:nvSpPr>
        <p:spPr>
          <a:xfrm>
            <a:off x="6862497" y="5227517"/>
            <a:ext cx="438538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1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小叮嚀</a:t>
            </a:r>
            <a:endParaRPr kumimoji="0" lang="en-US" altLang="zh-TW" sz="1400" b="1" i="1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>
              <a:defRPr/>
            </a:pPr>
            <a:r>
              <a:rPr kumimoji="0" lang="zh-TW" altLang="en-US" sz="1400" b="1" i="1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醫療領域中，針對罕見疾病，只看準確度是不夠的，比如</a:t>
            </a:r>
            <a:r>
              <a:rPr lang="en-US" altLang="zh-TW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 </a:t>
            </a:r>
            <a:r>
              <a:rPr lang="zh-TW" altLang="en-US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個正常人中只有</a:t>
            </a:r>
            <a:r>
              <a:rPr lang="en-US" altLang="zh-TW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人罹患脊髓性肌肉萎縮症，在資料不平衡下，模型都猜正常的準確率高達</a:t>
            </a:r>
            <a:r>
              <a:rPr lang="en-US" altLang="zh-TW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97%</a:t>
            </a:r>
            <a:r>
              <a:rPr lang="zh-TW" altLang="en-US" sz="1400" b="1" i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1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9ACBB9F-8334-4158-8494-38480CA86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529" y="5243061"/>
            <a:ext cx="598012" cy="64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637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精確度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(Precision)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972451"/>
              </p:ext>
            </p:extLst>
          </p:nvPr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A259B8F1-0A94-4793-9DB2-BF5D824C1CEF}"/>
              </a:ext>
            </a:extLst>
          </p:cNvPr>
          <p:cNvSpPr/>
          <p:nvPr/>
        </p:nvSpPr>
        <p:spPr>
          <a:xfrm>
            <a:off x="5782733" y="2325247"/>
            <a:ext cx="6104467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指標定義：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被分類為陽性的個體，有多少比率是真陽性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計算公式：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 = TP / (TP + FP) </a:t>
            </a:r>
          </a:p>
          <a:p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</a:t>
            </a:r>
            <a:r>
              <a:rPr lang="zh-TW" altLang="en-US" sz="1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避免假陽性（誤判為正）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非常重要時。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zh-TW" altLang="en-US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例子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垃圾郵件過濾系統，你不希望重要的郵件被錯誤地標記為垃圾郵件（假陽性），因此需要一個高精確率的模型。</a:t>
            </a:r>
          </a:p>
          <a:p>
            <a:endParaRPr lang="en-US" altLang="zh-TW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D02FE0F0-6867-4158-A2EF-DC58695F3728}"/>
              </a:ext>
            </a:extLst>
          </p:cNvPr>
          <p:cNvSpPr/>
          <p:nvPr/>
        </p:nvSpPr>
        <p:spPr>
          <a:xfrm>
            <a:off x="7518399" y="5274731"/>
            <a:ext cx="2768600" cy="787401"/>
          </a:xfrm>
          <a:prstGeom prst="round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嚇死寶寶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(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假陽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)</a:t>
            </a:r>
            <a:endParaRPr lang="zh-TW" altLang="en-US" dirty="0">
              <a:solidFill>
                <a:schemeClr val="accent6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006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召回度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敏感度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(Recall/Sensitivity)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0084789"/>
              </p:ext>
            </p:extLst>
          </p:nvPr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A259B8F1-0A94-4793-9DB2-BF5D824C1CEF}"/>
              </a:ext>
            </a:extLst>
          </p:cNvPr>
          <p:cNvSpPr/>
          <p:nvPr/>
        </p:nvSpPr>
        <p:spPr>
          <a:xfrm>
            <a:off x="5782733" y="2325247"/>
            <a:ext cx="6104467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指標定義：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真正為陽性的個體中，有多少比率被預測是 真陽性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計算公式：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Recall/Sensitivity = TP / (TP + FN)</a:t>
            </a:r>
          </a:p>
          <a:p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</a:t>
            </a:r>
            <a:r>
              <a:rPr lang="zh-TW" altLang="en-US" sz="1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避免假陰性（誤判為負）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極為重要時。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zh-TW" altLang="en-US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例子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疾病診斷，例如癌症篩檢，錯過任何一個真正的病例（假陰性）可能導致生命危險，因此需要高召回率。</a:t>
            </a:r>
          </a:p>
          <a:p>
            <a:endParaRPr lang="en-US" altLang="zh-TW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E68543F-D26C-462C-B8AC-3C03D91F448D}"/>
              </a:ext>
            </a:extLst>
          </p:cNvPr>
          <p:cNvSpPr/>
          <p:nvPr/>
        </p:nvSpPr>
        <p:spPr>
          <a:xfrm>
            <a:off x="7518399" y="5274731"/>
            <a:ext cx="2768600" cy="787401"/>
          </a:xfrm>
          <a:prstGeom prst="roundRect">
            <a:avLst/>
          </a:prstGeom>
          <a:solidFill>
            <a:srgbClr val="AA9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漏網之魚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(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假陰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)</a:t>
            </a:r>
            <a:endParaRPr lang="zh-TW" altLang="en-US" dirty="0">
              <a:solidFill>
                <a:schemeClr val="accent6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48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明確度 </a:t>
            </a: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(Specificity)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C297A44-7621-4418-BB7D-C4FAF09DB4F4}"/>
              </a:ext>
            </a:extLst>
          </p:cNvPr>
          <p:cNvGraphicFramePr>
            <a:graphicFrameLocks noGrp="1"/>
          </p:cNvGraphicFramePr>
          <p:nvPr/>
        </p:nvGraphicFramePr>
        <p:xfrm>
          <a:off x="897464" y="2330419"/>
          <a:ext cx="4436536" cy="2944313"/>
        </p:xfrm>
        <a:graphic>
          <a:graphicData uri="http://schemas.openxmlformats.org/drawingml/2006/table">
            <a:tbl>
              <a:tblPr/>
              <a:tblGrid>
                <a:gridCol w="692662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640054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51683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586982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6211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413012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955068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A259B8F1-0A94-4793-9DB2-BF5D824C1CEF}"/>
              </a:ext>
            </a:extLst>
          </p:cNvPr>
          <p:cNvSpPr/>
          <p:nvPr/>
        </p:nvSpPr>
        <p:spPr>
          <a:xfrm>
            <a:off x="5782733" y="2325247"/>
            <a:ext cx="5816600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指標定義：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被實際為陰性的個體中，有多少比率是真陰性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計算公式： </a:t>
            </a: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Specificity= TN / (TN + FP)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</a:t>
            </a:r>
            <a:r>
              <a:rPr lang="zh-TW" altLang="en-US" sz="1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確認負性結果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的準確性很重要時。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zh-TW" altLang="en-US" sz="1200" b="1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TW" altLang="en-US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例子</a:t>
            </a:r>
            <a:r>
              <a:rPr lang="en-US" altLang="zh-TW" sz="1200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毒品檢測，對於非使用者，檢測結果應確認為負，以避免對非使用者的不公正對待。</a:t>
            </a:r>
          </a:p>
          <a:p>
            <a:endParaRPr lang="en-US" altLang="zh-TW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32C8F48-14F0-4281-8DD5-194CDE285114}"/>
              </a:ext>
            </a:extLst>
          </p:cNvPr>
          <p:cNvSpPr txBox="1"/>
          <p:nvPr/>
        </p:nvSpPr>
        <p:spPr>
          <a:xfrm>
            <a:off x="1228035" y="1592320"/>
            <a:ext cx="377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白話文</a:t>
            </a:r>
            <a:r>
              <a:rPr lang="en-US" altLang="zh-TW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健康的人中真的健康的比例</a:t>
            </a:r>
          </a:p>
        </p:txBody>
      </p:sp>
    </p:spTree>
    <p:extLst>
      <p:ext uri="{BB962C8B-B14F-4D97-AF65-F5344CB8AC3E}">
        <p14:creationId xmlns:p14="http://schemas.microsoft.com/office/powerpoint/2010/main" val="31087893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dirty="0">
                <a:highlight>
                  <a:srgbClr val="FFFFFF"/>
                </a:highlight>
              </a:rPr>
              <a:t>F1 Score</a:t>
            </a:r>
            <a:endParaRPr lang="en-US" altLang="zh-TW" sz="3200" b="1" spc="0" dirty="0">
              <a:solidFill>
                <a:srgbClr val="737572">
                  <a:lumMod val="50000"/>
                </a:srgbClr>
              </a:solidFill>
              <a:highlight>
                <a:srgbClr val="FFFFF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如果覺得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都同等重要 可用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 Score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來代表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6BEA574-3DD2-434C-9908-02F3C3EAE460}"/>
              </a:ext>
            </a:extLst>
          </p:cNvPr>
          <p:cNvSpPr/>
          <p:nvPr/>
        </p:nvSpPr>
        <p:spPr>
          <a:xfrm>
            <a:off x="4969933" y="5435600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01C60AF-36FD-48D2-B11D-43D30BFE83E4}"/>
              </a:ext>
            </a:extLst>
          </p:cNvPr>
          <p:cNvSpPr/>
          <p:nvPr/>
        </p:nvSpPr>
        <p:spPr>
          <a:xfrm>
            <a:off x="801440" y="5311524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121A7E5-F172-4F00-8D55-B4C01954D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273" y="3780284"/>
            <a:ext cx="3365806" cy="86993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AD3E973D-0BD8-4D6E-A75F-11CBD4396FB7}"/>
              </a:ext>
            </a:extLst>
          </p:cNvPr>
          <p:cNvSpPr/>
          <p:nvPr/>
        </p:nvSpPr>
        <p:spPr>
          <a:xfrm>
            <a:off x="694267" y="192061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F1 Score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的取值範圍從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0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到</a:t>
            </a: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1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的 </a:t>
            </a:r>
            <a:endParaRPr lang="en-US" altLang="zh-TW" dirty="0">
              <a:solidFill>
                <a:schemeClr val="accent6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1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代表模型的輸出最好 </a:t>
            </a:r>
            <a:endParaRPr lang="en-US" altLang="zh-TW" dirty="0">
              <a:solidFill>
                <a:schemeClr val="accent6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accent6">
                    <a:lumMod val="10000"/>
                  </a:schemeClr>
                </a:solidFill>
              </a:rPr>
              <a:t>0</a:t>
            </a:r>
            <a:r>
              <a:rPr lang="zh-TW" altLang="en-US" dirty="0">
                <a:solidFill>
                  <a:schemeClr val="accent6">
                    <a:lumMod val="10000"/>
                  </a:schemeClr>
                </a:solidFill>
              </a:rPr>
              <a:t>代表模型的輸出結果最差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B6BF9B9-6C32-4902-9EC4-FD1372EBC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224" y="1761067"/>
            <a:ext cx="5368324" cy="402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830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660C6ABA-B083-4D24-95CB-43BD0221733B}"/>
              </a:ext>
            </a:extLst>
          </p:cNvPr>
          <p:cNvCxnSpPr>
            <a:cxnSpLocks/>
          </p:cNvCxnSpPr>
          <p:nvPr/>
        </p:nvCxnSpPr>
        <p:spPr>
          <a:xfrm>
            <a:off x="199735" y="3896205"/>
            <a:ext cx="11970328" cy="0"/>
          </a:xfrm>
          <a:prstGeom prst="line">
            <a:avLst/>
          </a:prstGeom>
          <a:ln w="28575">
            <a:gradFill>
              <a:gsLst>
                <a:gs pos="0">
                  <a:srgbClr val="FFFFCC"/>
                </a:gs>
                <a:gs pos="27000">
                  <a:srgbClr val="FFCC00"/>
                </a:gs>
                <a:gs pos="77000">
                  <a:srgbClr val="FFCC00"/>
                </a:gs>
                <a:gs pos="54000">
                  <a:srgbClr val="FFC000"/>
                </a:gs>
                <a:gs pos="100000">
                  <a:srgbClr val="FFFFCC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標題 1">
            <a:extLst>
              <a:ext uri="{FF2B5EF4-FFF2-40B4-BE49-F238E27FC236}">
                <a16:creationId xmlns:a16="http://schemas.microsoft.com/office/drawing/2014/main" id="{B8A1638B-893D-4407-A758-22DA84E766CA}"/>
              </a:ext>
            </a:extLst>
          </p:cNvPr>
          <p:cNvSpPr txBox="1">
            <a:spLocks/>
          </p:cNvSpPr>
          <p:nvPr/>
        </p:nvSpPr>
        <p:spPr bwMode="auto">
          <a:xfrm>
            <a:off x="0" y="2848013"/>
            <a:ext cx="12192000" cy="11619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ctr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Logistic Regression 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introduction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5A5E916E-A895-4EDF-86D9-B14760F2C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422" y="2194156"/>
            <a:ext cx="11408954" cy="767639"/>
          </a:xfrm>
        </p:spPr>
        <p:txBody>
          <a:bodyPr/>
          <a:lstStyle/>
          <a:p>
            <a:r>
              <a:rPr lang="zh-TW" altLang="en-US" sz="2800" b="1" dirty="0">
                <a:solidFill>
                  <a:schemeClr val="accent6">
                    <a:lumMod val="10000"/>
                  </a:schemeClr>
                </a:solidFill>
                <a:latin typeface="Calibri Light" panose="020F0302020204030204" pitchFamily="34" charset="0"/>
                <a:ea typeface="微軟正黑體" panose="020B0604030504040204" pitchFamily="34" charset="-120"/>
                <a:cs typeface="Calibri Light" panose="020F0302020204030204" pitchFamily="34" charset="0"/>
              </a:rPr>
              <a:t>大師之路 有你有我</a:t>
            </a:r>
            <a:endParaRPr lang="zh-TW" altLang="en-US" dirty="0">
              <a:solidFill>
                <a:schemeClr val="accent6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8518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DA8947F-FFC7-44E0-9D35-55F968653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95" y="1331161"/>
            <a:ext cx="3977389" cy="264817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B97EACF-8BB1-4C23-8EA7-8DB8B5778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984" y="1327741"/>
            <a:ext cx="3977389" cy="265159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261B94C-9EBB-4F57-A668-28A440991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5278" y="1327741"/>
            <a:ext cx="3977389" cy="265159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7A94287-A475-4970-9A5A-D9280D46A6C4}"/>
              </a:ext>
            </a:extLst>
          </p:cNvPr>
          <p:cNvSpPr/>
          <p:nvPr/>
        </p:nvSpPr>
        <p:spPr>
          <a:xfrm>
            <a:off x="4131001" y="4345000"/>
            <a:ext cx="3914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Recall/Sensitivity = TP / (TP + FN)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0AD18CF-8D4B-4275-875D-017676D5959F}"/>
              </a:ext>
            </a:extLst>
          </p:cNvPr>
          <p:cNvSpPr/>
          <p:nvPr/>
        </p:nvSpPr>
        <p:spPr>
          <a:xfrm>
            <a:off x="409022" y="4345000"/>
            <a:ext cx="3042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 = TP / (TP + FP) </a:t>
            </a:r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7919DF20-CC50-40BA-B2AA-AEB9DE84519B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dirty="0">
                <a:highlight>
                  <a:srgbClr val="FFFFFF"/>
                </a:highlight>
              </a:rPr>
              <a:t>F1 Score</a:t>
            </a:r>
            <a:r>
              <a:rPr lang="zh-TW" altLang="en-US" sz="3200" dirty="0">
                <a:highlight>
                  <a:srgbClr val="FFFFFF"/>
                </a:highlight>
              </a:rPr>
              <a:t> </a:t>
            </a:r>
            <a:r>
              <a:rPr lang="en-US" altLang="zh-TW" sz="3200" dirty="0">
                <a:highlight>
                  <a:srgbClr val="FFFFFF"/>
                </a:highlight>
              </a:rPr>
              <a:t>curve</a:t>
            </a:r>
            <a:endParaRPr lang="en-US" altLang="zh-TW" sz="3200" b="1" spc="0" dirty="0">
              <a:solidFill>
                <a:srgbClr val="737572">
                  <a:lumMod val="50000"/>
                </a:srgbClr>
              </a:solidFill>
              <a:highlight>
                <a:srgbClr val="FFFFFF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7AF0B97-B037-436A-834B-BC769FB95F7A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如果覺得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都同等重要 可用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 Score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來代表</a:t>
            </a:r>
          </a:p>
        </p:txBody>
      </p:sp>
    </p:spTree>
    <p:extLst>
      <p:ext uri="{BB962C8B-B14F-4D97-AF65-F5344CB8AC3E}">
        <p14:creationId xmlns:p14="http://schemas.microsoft.com/office/powerpoint/2010/main" val="4161173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ROC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如果覺得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都同等重要 可用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 Score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來代表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6BEA574-3DD2-434C-9908-02F3C3EAE460}"/>
              </a:ext>
            </a:extLst>
          </p:cNvPr>
          <p:cNvSpPr/>
          <p:nvPr/>
        </p:nvSpPr>
        <p:spPr>
          <a:xfrm>
            <a:off x="4969933" y="5435600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01C60AF-36FD-48D2-B11D-43D30BFE83E4}"/>
              </a:ext>
            </a:extLst>
          </p:cNvPr>
          <p:cNvSpPr/>
          <p:nvPr/>
        </p:nvSpPr>
        <p:spPr>
          <a:xfrm>
            <a:off x="801440" y="5311524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2130C55-7A52-41D1-8D13-8DE706DD6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10" y="1756923"/>
            <a:ext cx="5573565" cy="3973952"/>
          </a:xfrm>
          <a:prstGeom prst="rect">
            <a:avLst/>
          </a:prstGeom>
        </p:spPr>
      </p:pic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EEA532EB-107A-48F1-B0A7-011AE688B6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333504"/>
              </p:ext>
            </p:extLst>
          </p:nvPr>
        </p:nvGraphicFramePr>
        <p:xfrm>
          <a:off x="6963711" y="2202513"/>
          <a:ext cx="3907488" cy="2404340"/>
        </p:xfrm>
        <a:graphic>
          <a:graphicData uri="http://schemas.openxmlformats.org/drawingml/2006/table">
            <a:tbl>
              <a:tblPr/>
              <a:tblGrid>
                <a:gridCol w="610064">
                  <a:extLst>
                    <a:ext uri="{9D8B030D-6E8A-4147-A177-3AD203B41FA5}">
                      <a16:colId xmlns:a16="http://schemas.microsoft.com/office/drawing/2014/main" val="3347246231"/>
                    </a:ext>
                  </a:extLst>
                </a:gridCol>
                <a:gridCol w="563729">
                  <a:extLst>
                    <a:ext uri="{9D8B030D-6E8A-4147-A177-3AD203B41FA5}">
                      <a16:colId xmlns:a16="http://schemas.microsoft.com/office/drawing/2014/main" val="2654309321"/>
                    </a:ext>
                  </a:extLst>
                </a:gridCol>
                <a:gridCol w="1335958">
                  <a:extLst>
                    <a:ext uri="{9D8B030D-6E8A-4147-A177-3AD203B41FA5}">
                      <a16:colId xmlns:a16="http://schemas.microsoft.com/office/drawing/2014/main" val="3269157297"/>
                    </a:ext>
                  </a:extLst>
                </a:gridCol>
                <a:gridCol w="1397737">
                  <a:extLst>
                    <a:ext uri="{9D8B030D-6E8A-4147-A177-3AD203B41FA5}">
                      <a16:colId xmlns:a16="http://schemas.microsoft.com/office/drawing/2014/main" val="2830071203"/>
                    </a:ext>
                  </a:extLst>
                </a:gridCol>
              </a:tblGrid>
              <a:tr h="4859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預測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387257"/>
                  </a:ext>
                </a:extLst>
              </a:tr>
              <a:tr h="323117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94709"/>
                  </a:ext>
                </a:extLst>
              </a:tr>
              <a:tr h="747193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沒購買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endParaRPr lang="zh-TW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Positive)</a:t>
                      </a:r>
                    </a:p>
                    <a:p>
                      <a:pPr marL="0" marR="0" lvl="0" indent="0" algn="ctr" defTabSz="91417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843025"/>
                  </a:ext>
                </a:extLst>
              </a:tr>
              <a:tr h="848065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實際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有購買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FN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False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</a:p>
                    <a:p>
                      <a:pPr algn="ctr" fontAlgn="ctr"/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 II</a:t>
                      </a:r>
                      <a:r>
                        <a:rPr lang="zh-TW" altLang="en-US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200" b="1" i="0" u="none" strike="noStrike" dirty="0">
                          <a:solidFill>
                            <a:srgbClr val="AA914A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error</a:t>
                      </a:r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TP</a:t>
                      </a:r>
                    </a:p>
                    <a:p>
                      <a:pPr algn="ctr" fontAlgn="ctr"/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altLang="zh-TW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True</a:t>
                      </a:r>
                      <a:r>
                        <a:rPr lang="en-US" altLang="zh-TW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Negative)</a:t>
                      </a:r>
                      <a:r>
                        <a:rPr lang="zh-TW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4633292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4C5756BC-79F9-400B-97D2-BD6AADD28C08}"/>
              </a:ext>
            </a:extLst>
          </p:cNvPr>
          <p:cNvSpPr/>
          <p:nvPr/>
        </p:nvSpPr>
        <p:spPr>
          <a:xfrm>
            <a:off x="7440488" y="4825929"/>
            <a:ext cx="379973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真陽率（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TPR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靈敏度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TP/(TP+FN)</a:t>
            </a:r>
          </a:p>
          <a:p>
            <a:pPr fontAlgn="base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偽陽率（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FPR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1-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特異度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FP/(FP+TN)</a:t>
            </a:r>
          </a:p>
          <a:p>
            <a:pPr fontAlgn="base"/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fontAlgn="base"/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fontAlgn="base"/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Ps: ROC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不受資料不平衡影響</a:t>
            </a:r>
            <a:endParaRPr lang="en-US" altLang="zh-TW" sz="1200" dirty="0">
              <a:solidFill>
                <a:schemeClr val="accent6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62338CC-BC14-4AAE-A749-74D5966FF209}"/>
              </a:ext>
            </a:extLst>
          </p:cNvPr>
          <p:cNvSpPr/>
          <p:nvPr/>
        </p:nvSpPr>
        <p:spPr>
          <a:xfrm>
            <a:off x="4884501" y="4513442"/>
            <a:ext cx="5934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FPR</a:t>
            </a:r>
            <a:endParaRPr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A128447-BAA0-45B4-B162-A090315187C6}"/>
              </a:ext>
            </a:extLst>
          </p:cNvPr>
          <p:cNvSpPr/>
          <p:nvPr/>
        </p:nvSpPr>
        <p:spPr>
          <a:xfrm>
            <a:off x="3469769" y="3295134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TPR</a:t>
            </a:r>
            <a:endParaRPr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518ADE7-36B4-4AB1-8137-B7581A9A30AA}"/>
              </a:ext>
            </a:extLst>
          </p:cNvPr>
          <p:cNvSpPr/>
          <p:nvPr/>
        </p:nvSpPr>
        <p:spPr>
          <a:xfrm>
            <a:off x="6763109" y="3793162"/>
            <a:ext cx="4397573" cy="73749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3152CA1-A3CE-44AC-B20A-4A2A59D2BBE3}"/>
              </a:ext>
            </a:extLst>
          </p:cNvPr>
          <p:cNvSpPr/>
          <p:nvPr/>
        </p:nvSpPr>
        <p:spPr>
          <a:xfrm>
            <a:off x="9496359" y="3926447"/>
            <a:ext cx="1743860" cy="73749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FDA4B44-0CC3-4B1C-B9C2-1ADB321B4360}"/>
              </a:ext>
            </a:extLst>
          </p:cNvPr>
          <p:cNvSpPr/>
          <p:nvPr/>
        </p:nvSpPr>
        <p:spPr>
          <a:xfrm>
            <a:off x="11285753" y="4037246"/>
            <a:ext cx="601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TPR</a:t>
            </a:r>
            <a:endParaRPr lang="zh-TW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1DFA976-1C75-426B-98BA-8B1CE1799413}"/>
              </a:ext>
            </a:extLst>
          </p:cNvPr>
          <p:cNvSpPr/>
          <p:nvPr/>
        </p:nvSpPr>
        <p:spPr>
          <a:xfrm>
            <a:off x="6763109" y="2979471"/>
            <a:ext cx="4397573" cy="73749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FA04C70-9978-42B6-B6C1-3434C534D717}"/>
              </a:ext>
            </a:extLst>
          </p:cNvPr>
          <p:cNvSpPr/>
          <p:nvPr/>
        </p:nvSpPr>
        <p:spPr>
          <a:xfrm>
            <a:off x="9500678" y="2815274"/>
            <a:ext cx="1743860" cy="73749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CEC5A10-97B4-40D9-B1F7-8CED0825E68D}"/>
              </a:ext>
            </a:extLst>
          </p:cNvPr>
          <p:cNvSpPr/>
          <p:nvPr/>
        </p:nvSpPr>
        <p:spPr>
          <a:xfrm>
            <a:off x="11285753" y="3059877"/>
            <a:ext cx="5934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FPR</a:t>
            </a:r>
            <a:endParaRPr lang="zh-TW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F34ECC4-153A-42B0-B890-5E0701F38FB3}"/>
              </a:ext>
            </a:extLst>
          </p:cNvPr>
          <p:cNvSpPr/>
          <p:nvPr/>
        </p:nvSpPr>
        <p:spPr>
          <a:xfrm>
            <a:off x="1055440" y="1526659"/>
            <a:ext cx="558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NO</a:t>
            </a:r>
            <a:endParaRPr lang="zh-TW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DCCDD3B-167F-483F-83C4-9350285CD427}"/>
              </a:ext>
            </a:extLst>
          </p:cNvPr>
          <p:cNvSpPr/>
          <p:nvPr/>
        </p:nvSpPr>
        <p:spPr>
          <a:xfrm>
            <a:off x="1919536" y="1526659"/>
            <a:ext cx="577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chemeClr val="accent6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131828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lvl="0" algn="l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ROC/ AUC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如果覺得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都同等重要 可用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F1 Score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來代表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分類模型評估指標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4C8B829-EE61-D1A9-FAD9-F8A88E32E254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6BEA574-3DD2-434C-9908-02F3C3EAE460}"/>
              </a:ext>
            </a:extLst>
          </p:cNvPr>
          <p:cNvSpPr/>
          <p:nvPr/>
        </p:nvSpPr>
        <p:spPr>
          <a:xfrm>
            <a:off x="4969933" y="5435600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01C60AF-36FD-48D2-B11D-43D30BFE83E4}"/>
              </a:ext>
            </a:extLst>
          </p:cNvPr>
          <p:cNvSpPr/>
          <p:nvPr/>
        </p:nvSpPr>
        <p:spPr>
          <a:xfrm>
            <a:off x="801440" y="5311524"/>
            <a:ext cx="508000" cy="295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26F2683-8679-4D69-A664-B012F726F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90" y="1798659"/>
            <a:ext cx="5365234" cy="4064000"/>
          </a:xfrm>
          <a:prstGeom prst="rect">
            <a:avLst/>
          </a:prstGeom>
        </p:spPr>
      </p:pic>
      <p:pic>
        <p:nvPicPr>
          <p:cNvPr id="4098" name="Picture 2" descr="cutoff.gif">
            <a:extLst>
              <a:ext uri="{FF2B5EF4-FFF2-40B4-BE49-F238E27FC236}">
                <a16:creationId xmlns:a16="http://schemas.microsoft.com/office/drawing/2014/main" id="{66CE499D-4103-43A2-B69E-05FF584D1B3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954" y="1455519"/>
            <a:ext cx="4750280" cy="2375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OC, AUC, precision, and recall visually explained">
            <a:extLst>
              <a:ext uri="{FF2B5EF4-FFF2-40B4-BE49-F238E27FC236}">
                <a16:creationId xmlns:a16="http://schemas.microsoft.com/office/drawing/2014/main" id="{B3BBB8AB-E7A7-4424-9F90-415F0CE3E29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460" y="3842708"/>
            <a:ext cx="4750280" cy="2375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8549665D-DBB1-43EB-A546-FE6CAB5AE9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2946" y="4385734"/>
            <a:ext cx="2324384" cy="173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89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D3BEC21-91C5-4CAB-A4CB-4039C2787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28725"/>
            <a:ext cx="6337421" cy="4893394"/>
          </a:xfrm>
          <a:prstGeom prst="rect">
            <a:avLst/>
          </a:prstGeo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BD6B18DC-50C5-4967-A37D-D57288A5BF7C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algn="l"/>
            <a:r>
              <a:rPr lang="zh-TW" altLang="en-US" sz="3200" b="1" spc="0" dirty="0">
                <a:solidFill>
                  <a:srgbClr val="737572">
                    <a:lumMod val="50000"/>
                  </a:srgbClr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診斷準確性在臨床推理中的意義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611110A5-A127-40DE-BC73-5BD4161E2A36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3B286C8-9C2C-472D-9A23-60F6CDDBB7C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設定臨界機率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模型的敏感度</a:t>
            </a:r>
            <a:r>
              <a:rPr lang="en-US" altLang="zh-TW" sz="1400" dirty="0">
                <a:solidFill>
                  <a:srgbClr val="5555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55555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7B3ECC9-7F46-4E83-B272-664F91D727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497"/>
          <a:stretch/>
        </p:blipFill>
        <p:spPr>
          <a:xfrm>
            <a:off x="6826310" y="1298005"/>
            <a:ext cx="4534083" cy="482411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17A91B7-F7F5-474D-BC66-9798FAC6556C}"/>
              </a:ext>
            </a:extLst>
          </p:cNvPr>
          <p:cNvSpPr/>
          <p:nvPr/>
        </p:nvSpPr>
        <p:spPr>
          <a:xfrm>
            <a:off x="120711" y="5869748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1200" dirty="0"/>
              <a:t>https://htlin222.medium.com/medical-screening-%E7%BE%8E%E7%BE%8E%E5%A4%A7%E5%9C%96-a2ecba58540d</a:t>
            </a:r>
          </a:p>
        </p:txBody>
      </p:sp>
    </p:spTree>
    <p:extLst>
      <p:ext uri="{BB962C8B-B14F-4D97-AF65-F5344CB8AC3E}">
        <p14:creationId xmlns:p14="http://schemas.microsoft.com/office/powerpoint/2010/main" val="6899452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Logistic regression 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參考資料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E9F8D39-4B33-7F3A-5A7B-0D990ED89DD6}"/>
              </a:ext>
            </a:extLst>
          </p:cNvPr>
          <p:cNvSpPr txBox="1"/>
          <p:nvPr/>
        </p:nvSpPr>
        <p:spPr>
          <a:xfrm>
            <a:off x="390524" y="1449765"/>
            <a:ext cx="1110607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你知道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Cross Entropy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和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KL Divergence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代表什麼意義嗎？談機器學習裡的資訊理論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249DCE"/>
                </a:solidFill>
                <a:effectLst/>
                <a:uLnTx/>
                <a:uFillTx/>
                <a:latin typeface="-apple-system"/>
                <a:ea typeface="新細明體" panose="02020500000000000000" pitchFamily="18" charset="-120"/>
                <a:cs typeface="+mn-cs"/>
                <a:hlinkClick r:id="rId2"/>
              </a:rPr>
              <a:t>https://ycc.idv.tw/deep-dl_2.html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  <a:hlinkClick r:id="rId3"/>
              </a:rPr>
              <a:t>https://medium.com/@ashisharora2204/logistic-regression-maximum-likelihood-estimation-gradient-descent-a7962a452332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Maximum Likelihood Estimate and Logistic Regression simplified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https://pmirla.github.io/2016/07/20/maximum-likelihood-explanation.html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249DCE"/>
              </a:solidFill>
              <a:effectLst/>
              <a:uLnTx/>
              <a:uFillTx/>
              <a:latin typeface="-apple-system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小結</a:t>
            </a:r>
          </a:p>
        </p:txBody>
      </p:sp>
    </p:spTree>
    <p:extLst>
      <p:ext uri="{BB962C8B-B14F-4D97-AF65-F5344CB8AC3E}">
        <p14:creationId xmlns:p14="http://schemas.microsoft.com/office/powerpoint/2010/main" val="1121170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情境假設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F1512F7-A8F6-410D-A699-16D06A7A4527}"/>
              </a:ext>
            </a:extLst>
          </p:cNvPr>
          <p:cNvSpPr/>
          <p:nvPr/>
        </p:nvSpPr>
        <p:spPr>
          <a:xfrm>
            <a:off x="479376" y="1484784"/>
            <a:ext cx="73933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假如你現在是一位保險業務員，為了幫助業績成長你可能會考慮以下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: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0C620CC-6CFB-4A33-AA59-38311DE7CAE1}"/>
              </a:ext>
            </a:extLst>
          </p:cNvPr>
          <p:cNvSpPr/>
          <p:nvPr/>
        </p:nvSpPr>
        <p:spPr>
          <a:xfrm>
            <a:off x="479376" y="220486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甚麼樣條件的人最可能買實支實付醫療險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有哪些因素會影響購買意願？</a:t>
            </a:r>
            <a:endParaRPr kumimoji="0" lang="en-US" altLang="zh-TW" sz="18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探討會不會買是一種分類問題</a:t>
            </a: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4334522F-F4DB-4FB9-9FAE-40EDBEFBFFAC}"/>
              </a:ext>
            </a:extLst>
          </p:cNvPr>
          <p:cNvGrpSpPr/>
          <p:nvPr/>
        </p:nvGrpSpPr>
        <p:grpSpPr>
          <a:xfrm>
            <a:off x="1631504" y="3933056"/>
            <a:ext cx="2580802" cy="822285"/>
            <a:chOff x="9120336" y="1700808"/>
            <a:chExt cx="2580802" cy="822285"/>
          </a:xfrm>
        </p:grpSpPr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A1116709-184F-469C-A714-BC5D402B2BD4}"/>
                </a:ext>
              </a:extLst>
            </p:cNvPr>
            <p:cNvSpPr txBox="1"/>
            <p:nvPr/>
          </p:nvSpPr>
          <p:spPr>
            <a:xfrm>
              <a:off x="9192344" y="2276872"/>
              <a:ext cx="4138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age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A9AC3D54-DBA3-4702-8CA8-E95F6AFA4120}"/>
                </a:ext>
              </a:extLst>
            </p:cNvPr>
            <p:cNvSpPr txBox="1"/>
            <p:nvPr/>
          </p:nvSpPr>
          <p:spPr>
            <a:xfrm>
              <a:off x="9696400" y="2276872"/>
              <a:ext cx="6415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income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E589F4A2-F464-4F12-8B37-8E19B108922D}"/>
                </a:ext>
              </a:extLst>
            </p:cNvPr>
            <p:cNvSpPr txBox="1"/>
            <p:nvPr/>
          </p:nvSpPr>
          <p:spPr>
            <a:xfrm>
              <a:off x="10344472" y="2276872"/>
              <a:ext cx="8050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education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3F01F8FA-8765-4875-ADB0-75531807F1D0}"/>
                </a:ext>
              </a:extLst>
            </p:cNvPr>
            <p:cNvSpPr txBox="1"/>
            <p:nvPr/>
          </p:nvSpPr>
          <p:spPr>
            <a:xfrm>
              <a:off x="11136560" y="2276872"/>
              <a:ext cx="5645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family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pic>
          <p:nvPicPr>
            <p:cNvPr id="22" name="Picture 2" descr="Middle age - Free marketing icons">
              <a:extLst>
                <a:ext uri="{FF2B5EF4-FFF2-40B4-BE49-F238E27FC236}">
                  <a16:creationId xmlns:a16="http://schemas.microsoft.com/office/drawing/2014/main" id="{7E3E2696-FC5C-4ECE-AAA0-611F16536B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20336" y="1700808"/>
              <a:ext cx="562913" cy="562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Income - Free business icons">
              <a:extLst>
                <a:ext uri="{FF2B5EF4-FFF2-40B4-BE49-F238E27FC236}">
                  <a16:creationId xmlns:a16="http://schemas.microsoft.com/office/drawing/2014/main" id="{D8B40BFF-40E9-4149-AF8E-05ED4BCA63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57002" y="1748260"/>
              <a:ext cx="515462" cy="515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6" descr="Education - Free education icons">
              <a:extLst>
                <a:ext uri="{FF2B5EF4-FFF2-40B4-BE49-F238E27FC236}">
                  <a16:creationId xmlns:a16="http://schemas.microsoft.com/office/drawing/2014/main" id="{EA72BCE2-EC80-4EF6-912F-077FAE3CCA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2447" y="1700808"/>
              <a:ext cx="657816" cy="6578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8" descr="Family Special Lineal color icon">
              <a:extLst>
                <a:ext uri="{FF2B5EF4-FFF2-40B4-BE49-F238E27FC236}">
                  <a16:creationId xmlns:a16="http://schemas.microsoft.com/office/drawing/2014/main" id="{F0C691F8-A95D-4680-B499-3F20B98D96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01672" y="1748260"/>
              <a:ext cx="521967" cy="5219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6626" name="Picture 2" descr="醫療險】實支實付@ 保險停看聽:: 痞客邦::">
            <a:extLst>
              <a:ext uri="{FF2B5EF4-FFF2-40B4-BE49-F238E27FC236}">
                <a16:creationId xmlns:a16="http://schemas.microsoft.com/office/drawing/2014/main" id="{97C97F5D-047E-40CF-992B-D4756C984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2204864"/>
            <a:ext cx="3505572" cy="3505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107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透過條件機率影響 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Y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是或否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)</a:t>
            </a:r>
            <a:endParaRPr kumimoji="0" lang="zh-TW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D5287BD-C431-4999-B02A-21998C5314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96177"/>
              </p:ext>
            </p:extLst>
          </p:nvPr>
        </p:nvGraphicFramePr>
        <p:xfrm>
          <a:off x="2010833" y="3287449"/>
          <a:ext cx="5041900" cy="2376747"/>
        </p:xfrm>
        <a:graphic>
          <a:graphicData uri="http://schemas.openxmlformats.org/drawingml/2006/table">
            <a:tbl>
              <a:tblPr/>
              <a:tblGrid>
                <a:gridCol w="690967">
                  <a:extLst>
                    <a:ext uri="{9D8B030D-6E8A-4147-A177-3AD203B41FA5}">
                      <a16:colId xmlns:a16="http://schemas.microsoft.com/office/drawing/2014/main" val="1060844365"/>
                    </a:ext>
                  </a:extLst>
                </a:gridCol>
                <a:gridCol w="1468305">
                  <a:extLst>
                    <a:ext uri="{9D8B030D-6E8A-4147-A177-3AD203B41FA5}">
                      <a16:colId xmlns:a16="http://schemas.microsoft.com/office/drawing/2014/main" val="2065155602"/>
                    </a:ext>
                  </a:extLst>
                </a:gridCol>
                <a:gridCol w="1108426">
                  <a:extLst>
                    <a:ext uri="{9D8B030D-6E8A-4147-A177-3AD203B41FA5}">
                      <a16:colId xmlns:a16="http://schemas.microsoft.com/office/drawing/2014/main" val="2677933172"/>
                    </a:ext>
                  </a:extLst>
                </a:gridCol>
                <a:gridCol w="748548">
                  <a:extLst>
                    <a:ext uri="{9D8B030D-6E8A-4147-A177-3AD203B41FA5}">
                      <a16:colId xmlns:a16="http://schemas.microsoft.com/office/drawing/2014/main" val="3986145828"/>
                    </a:ext>
                  </a:extLst>
                </a:gridCol>
                <a:gridCol w="1025654">
                  <a:extLst>
                    <a:ext uri="{9D8B030D-6E8A-4147-A177-3AD203B41FA5}">
                      <a16:colId xmlns:a16="http://schemas.microsoft.com/office/drawing/2014/main" val="596919157"/>
                    </a:ext>
                  </a:extLst>
                </a:gridCol>
              </a:tblGrid>
              <a:tr h="264083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工作是否需要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年薪多少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X2)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已婚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X3)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是否購買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6427658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53606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7437751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700252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709945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7486623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1,400,000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571226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1,400,000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735290"/>
                  </a:ext>
                </a:extLst>
              </a:tr>
              <a:tr h="26408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593341"/>
                  </a:ext>
                </a:extLst>
              </a:tr>
            </a:tbl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2A2EE45C-0119-4C32-8027-2FCBDFB6845F}"/>
              </a:ext>
            </a:extLst>
          </p:cNvPr>
          <p:cNvSpPr/>
          <p:nvPr/>
        </p:nvSpPr>
        <p:spPr>
          <a:xfrm>
            <a:off x="1921933" y="3547533"/>
            <a:ext cx="5232400" cy="533400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E8653ED-CD31-4650-8DB2-3B9D1D9F5BD1}"/>
              </a:ext>
            </a:extLst>
          </p:cNvPr>
          <p:cNvSpPr/>
          <p:nvPr/>
        </p:nvSpPr>
        <p:spPr>
          <a:xfrm>
            <a:off x="1921933" y="4334933"/>
            <a:ext cx="5232400" cy="10922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34F4091-7D40-48BB-90DD-561267FF1E17}"/>
              </a:ext>
            </a:extLst>
          </p:cNvPr>
          <p:cNvSpPr/>
          <p:nvPr/>
        </p:nvSpPr>
        <p:spPr>
          <a:xfrm>
            <a:off x="7696200" y="3522133"/>
            <a:ext cx="2683933" cy="5588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完全相同的條件，有不同購買意願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50E2DE8-20A2-48FB-A88E-756D2B51ABF9}"/>
              </a:ext>
            </a:extLst>
          </p:cNvPr>
          <p:cNvSpPr/>
          <p:nvPr/>
        </p:nvSpPr>
        <p:spPr>
          <a:xfrm>
            <a:off x="7696200" y="4317999"/>
            <a:ext cx="2683933" cy="108373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4, 5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比較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X1</a:t>
            </a:r>
          </a:p>
          <a:p>
            <a:pPr algn="ctr"/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5, 6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比較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X2</a:t>
            </a:r>
          </a:p>
          <a:p>
            <a:pPr algn="ctr"/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6, 7 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比較 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X3</a:t>
            </a:r>
            <a:endParaRPr lang="zh-TW" altLang="en-US" sz="12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B62FB92-2591-4A34-911A-E9705BD1AAB0}"/>
              </a:ext>
            </a:extLst>
          </p:cNvPr>
          <p:cNvSpPr/>
          <p:nvPr/>
        </p:nvSpPr>
        <p:spPr>
          <a:xfrm>
            <a:off x="2285486" y="1872734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400" b="1" dirty="0">
                <a:solidFill>
                  <a:schemeClr val="accent6">
                    <a:lumMod val="10000"/>
                  </a:schemeClr>
                </a:solidFill>
              </a:rPr>
              <a:t>羅吉斯回歸本質就是條件機率</a:t>
            </a:r>
            <a:endParaRPr lang="en-US" altLang="zh-TW" sz="1400" b="1" dirty="0">
              <a:solidFill>
                <a:schemeClr val="accent6">
                  <a:lumMod val="10000"/>
                </a:schemeClr>
              </a:solidFill>
            </a:endParaRPr>
          </a:p>
          <a:p>
            <a:r>
              <a:rPr lang="zh-TW" altLang="en-US" sz="1400" b="1" dirty="0">
                <a:solidFill>
                  <a:schemeClr val="accent6">
                    <a:lumMod val="10000"/>
                  </a:schemeClr>
                </a:solidFill>
              </a:rPr>
              <a:t>透過多種條件的是與否決定輸出的可能性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459B937-121C-4ED9-BF48-CAD59368708E}"/>
              </a:ext>
            </a:extLst>
          </p:cNvPr>
          <p:cNvSpPr/>
          <p:nvPr/>
        </p:nvSpPr>
        <p:spPr>
          <a:xfrm>
            <a:off x="5718926" y="1906600"/>
            <a:ext cx="3762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TW" dirty="0">
                <a:solidFill>
                  <a:schemeClr val="accent6">
                    <a:lumMod val="10000"/>
                  </a:schemeClr>
                </a:solidFill>
              </a:rPr>
              <a:t>~ P(Y=1 | X1 =1, X2 &gt; 50w, X3=1)</a:t>
            </a:r>
            <a:endParaRPr lang="zh-TW" altLang="en-US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580A69FC-691C-442D-B519-0646C073AB3B}"/>
              </a:ext>
            </a:extLst>
          </p:cNvPr>
          <p:cNvSpPr/>
          <p:nvPr/>
        </p:nvSpPr>
        <p:spPr>
          <a:xfrm>
            <a:off x="6891868" y="2387600"/>
            <a:ext cx="558800" cy="5588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工作需要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2D7F2772-74DE-42DA-82E4-0AE37B85B7BD}"/>
              </a:ext>
            </a:extLst>
          </p:cNvPr>
          <p:cNvSpPr/>
          <p:nvPr/>
        </p:nvSpPr>
        <p:spPr>
          <a:xfrm>
            <a:off x="7848601" y="2387600"/>
            <a:ext cx="558800" cy="5588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年薪大於</a:t>
            </a:r>
            <a:r>
              <a:rPr lang="en-US" altLang="zh-TW" sz="1200" dirty="0">
                <a:solidFill>
                  <a:schemeClr val="accent6">
                    <a:lumMod val="10000"/>
                  </a:schemeClr>
                </a:solidFill>
              </a:rPr>
              <a:t>50</a:t>
            </a:r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萬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FE98204-B238-4FC7-BE9A-BAAEEAD38623}"/>
              </a:ext>
            </a:extLst>
          </p:cNvPr>
          <p:cNvSpPr/>
          <p:nvPr/>
        </p:nvSpPr>
        <p:spPr>
          <a:xfrm>
            <a:off x="8746068" y="2387600"/>
            <a:ext cx="558800" cy="5588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>
                <a:solidFill>
                  <a:schemeClr val="accent6">
                    <a:lumMod val="10000"/>
                  </a:schemeClr>
                </a:solidFill>
              </a:rPr>
              <a:t>已婚</a:t>
            </a:r>
          </a:p>
        </p:txBody>
      </p:sp>
    </p:spTree>
    <p:extLst>
      <p:ext uri="{BB962C8B-B14F-4D97-AF65-F5344CB8AC3E}">
        <p14:creationId xmlns:p14="http://schemas.microsoft.com/office/powerpoint/2010/main" val="1613490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字方塊 38">
            <a:extLst>
              <a:ext uri="{FF2B5EF4-FFF2-40B4-BE49-F238E27FC236}">
                <a16:creationId xmlns:a16="http://schemas.microsoft.com/office/drawing/2014/main" id="{5B2114F4-72FA-C1B0-3361-6A0834338F3E}"/>
              </a:ext>
            </a:extLst>
          </p:cNvPr>
          <p:cNvSpPr txBox="1"/>
          <p:nvPr/>
        </p:nvSpPr>
        <p:spPr>
          <a:xfrm>
            <a:off x="390524" y="1340768"/>
            <a:ext cx="520142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"/>
              <a:tabLst/>
              <a:defRPr/>
            </a:pP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49DCE">
                    <a:lumMod val="75000"/>
                  </a:srgbClr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概念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1.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機率模型： 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邏輯回歸是一種監督學習算法，主要用於處理二元分類問題。它通過非線性轉換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(sigmoid, S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型函數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，將特徵空間中的數據點映射到一個介於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和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之間的機率值。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2.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決策邊界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(Decision Boundary)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： 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邏輯回歸旨在找到一條最佳的決策邊界，這條邊界可以將類別有效地分開。在特徵空間中，這通常表現為一條線或超平面。當特徵線性可分時，算法將尋找一個超平面，使得兩類數據點在此邊界的兩側。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3.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損失函數： 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邏輯回歸使用對數損失函數（也稱為交叉熵損失），來量化模型預測與實際數據之間的差異。當模型的預測值與實際的標籤越接近時，對數損失越小。這個損失函數鼓勵模型精準地預測正確的類別概率。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"/>
              <a:tabLst/>
              <a:defRPr/>
            </a:pPr>
            <a:r>
              <a:rPr kumimoji="0" lang="zh-TW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49DCE">
                    <a:lumMod val="75000"/>
                  </a:srgbClr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常用評估指標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準確率（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Accuracy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）：測量模型預測正確的比例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精確率（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Precision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）：正確預測為正例的比例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召回率（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Recall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）：實際為正例中模型預測正確的比例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F1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分數（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F1 Score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）：精確率和召回率的調和平均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AUC-ROC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曲線（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Area Under Curve - Receiver Operating Characteristics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）：用於評估分類模型在所有可能的閾值下的整體表現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D0D0D"/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363636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Logistic Regression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從多個獨立變數預測一個類別變數。</a:t>
            </a: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94B0C143-9DFB-1563-F7B7-7975E2508EB3}"/>
              </a:ext>
            </a:extLst>
          </p:cNvPr>
          <p:cNvCxnSpPr/>
          <p:nvPr/>
        </p:nvCxnSpPr>
        <p:spPr>
          <a:xfrm>
            <a:off x="5951984" y="1916832"/>
            <a:ext cx="0" cy="3528392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3D6098E2-957A-4D5E-A431-C59BD447E401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6D5C41AD-2624-4E1F-9815-C581B269B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064" y="2132856"/>
            <a:ext cx="4752528" cy="3684652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74B941DA-603D-412A-A5FB-66E9E15E87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14" t="18889" r="20256" b="23651"/>
          <a:stretch/>
        </p:blipFill>
        <p:spPr>
          <a:xfrm>
            <a:off x="6168008" y="2564904"/>
            <a:ext cx="720080" cy="744768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62F9A9CD-31BF-4456-AFB8-4B32529A0201}"/>
              </a:ext>
            </a:extLst>
          </p:cNvPr>
          <p:cNvSpPr txBox="1"/>
          <p:nvPr/>
        </p:nvSpPr>
        <p:spPr>
          <a:xfrm>
            <a:off x="6816080" y="1916832"/>
            <a:ext cx="88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買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or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不買</a:t>
            </a:r>
          </a:p>
        </p:txBody>
      </p: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6E82BC39-4D5D-4A68-8D4C-2E16E956CAF5}"/>
              </a:ext>
            </a:extLst>
          </p:cNvPr>
          <p:cNvGrpSpPr/>
          <p:nvPr/>
        </p:nvGrpSpPr>
        <p:grpSpPr>
          <a:xfrm>
            <a:off x="8798023" y="1937875"/>
            <a:ext cx="1571025" cy="590568"/>
            <a:chOff x="6240016" y="2852936"/>
            <a:chExt cx="2384040" cy="896190"/>
          </a:xfrm>
        </p:grpSpPr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ED42C6B3-B85C-4543-92B1-F223DBFEAE81}"/>
                </a:ext>
              </a:extLst>
            </p:cNvPr>
            <p:cNvSpPr txBox="1"/>
            <p:nvPr/>
          </p:nvSpPr>
          <p:spPr>
            <a:xfrm>
              <a:off x="7114196" y="2852936"/>
              <a:ext cx="431529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D8D8D8">
                      <a:lumMod val="10000"/>
                    </a:srgbClr>
                  </a:solidFill>
                  <a:effectLst/>
                  <a:uLnTx/>
                  <a:uFillTx/>
                  <a:latin typeface="Century Gothic" panose="020F0302020204030204"/>
                  <a:ea typeface="新細明體" panose="02020500000000000000" pitchFamily="18" charset="-120"/>
                  <a:cs typeface="+mn-cs"/>
                </a:rPr>
                <a:t>~</a:t>
              </a:r>
              <a:endPara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endParaRPr>
            </a:p>
          </p:txBody>
        </p:sp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D8CECA4A-263A-40E7-95D5-C3D5E1F03C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9914" t="18889" r="20256" b="23651"/>
            <a:stretch/>
          </p:blipFill>
          <p:spPr>
            <a:xfrm>
              <a:off x="6240016" y="2852936"/>
              <a:ext cx="866483" cy="896190"/>
            </a:xfrm>
            <a:prstGeom prst="rect">
              <a:avLst/>
            </a:prstGeom>
          </p:spPr>
        </p:pic>
        <p:pic>
          <p:nvPicPr>
            <p:cNvPr id="33" name="Picture 2" descr="Middle age - Free marketing icons">
              <a:extLst>
                <a:ext uri="{FF2B5EF4-FFF2-40B4-BE49-F238E27FC236}">
                  <a16:creationId xmlns:a16="http://schemas.microsoft.com/office/drawing/2014/main" id="{5168E13C-A0E8-4FC1-9E12-00C9D24B74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9832" y="2852936"/>
              <a:ext cx="854224" cy="8542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E6A9C4B1-33C8-48D2-883B-A9D3A33B0730}"/>
              </a:ext>
            </a:extLst>
          </p:cNvPr>
          <p:cNvSpPr txBox="1"/>
          <p:nvPr/>
        </p:nvSpPr>
        <p:spPr>
          <a:xfrm>
            <a:off x="9878144" y="2513938"/>
            <a:ext cx="4138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age</a:t>
            </a:r>
            <a:endParaRPr kumimoji="0" lang="zh-TW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0696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363636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Comparing LR and Logistic Models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邏輯迴歸模型原理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3D6098E2-957A-4D5E-A431-C59BD447E401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Logistic Regression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293E6BE-8540-4405-ABE8-F36A82C0C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4" y="2060848"/>
            <a:ext cx="4496427" cy="3458058"/>
          </a:xfrm>
          <a:prstGeom prst="rect">
            <a:avLst/>
          </a:prstGeom>
        </p:spPr>
      </p:pic>
      <p:sp>
        <p:nvSpPr>
          <p:cNvPr id="9" name="手繪多邊形: 圖案 8">
            <a:extLst>
              <a:ext uri="{FF2B5EF4-FFF2-40B4-BE49-F238E27FC236}">
                <a16:creationId xmlns:a16="http://schemas.microsoft.com/office/drawing/2014/main" id="{5D69FC27-1DBE-4C7E-8673-CBD363B25C69}"/>
              </a:ext>
            </a:extLst>
          </p:cNvPr>
          <p:cNvSpPr/>
          <p:nvPr/>
        </p:nvSpPr>
        <p:spPr>
          <a:xfrm rot="20770493">
            <a:off x="1325328" y="3764214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1EDC4F66-6E21-40FE-A919-B8A3CA410CDD}"/>
              </a:ext>
            </a:extLst>
          </p:cNvPr>
          <p:cNvCxnSpPr>
            <a:cxnSpLocks/>
          </p:cNvCxnSpPr>
          <p:nvPr/>
        </p:nvCxnSpPr>
        <p:spPr>
          <a:xfrm flipV="1">
            <a:off x="1415480" y="3284984"/>
            <a:ext cx="3384376" cy="1800200"/>
          </a:xfrm>
          <a:prstGeom prst="straightConnector1">
            <a:avLst/>
          </a:prstGeom>
          <a:ln w="38100">
            <a:solidFill>
              <a:schemeClr val="accent4">
                <a:lumMod val="50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36A0F5B2-BC33-45E9-8521-C5BDB3FCAA40}"/>
              </a:ext>
            </a:extLst>
          </p:cNvPr>
          <p:cNvSpPr/>
          <p:nvPr/>
        </p:nvSpPr>
        <p:spPr>
          <a:xfrm>
            <a:off x="4583832" y="2852936"/>
            <a:ext cx="1229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LR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3647FB5-AF2D-42CF-8509-C22B43A4CA4D}"/>
              </a:ext>
            </a:extLst>
          </p:cNvPr>
          <p:cNvSpPr/>
          <p:nvPr/>
        </p:nvSpPr>
        <p:spPr>
          <a:xfrm>
            <a:off x="4367808" y="3573016"/>
            <a:ext cx="18165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FEC93E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Logistic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EC93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DE50C7D4-7A24-4F54-91C7-E15A29D5699C}"/>
              </a:ext>
            </a:extLst>
          </p:cNvPr>
          <p:cNvSpPr/>
          <p:nvPr/>
        </p:nvSpPr>
        <p:spPr>
          <a:xfrm>
            <a:off x="1487488" y="2852936"/>
            <a:ext cx="2658100" cy="307777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1. LR: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估計機率可能 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&lt;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 or &gt; 1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98E859B0-5F00-40F2-9297-50330732F0CC}"/>
              </a:ext>
            </a:extLst>
          </p:cNvPr>
          <p:cNvCxnSpPr/>
          <p:nvPr/>
        </p:nvCxnSpPr>
        <p:spPr>
          <a:xfrm>
            <a:off x="3071664" y="3429000"/>
            <a:ext cx="0" cy="158417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2FE506F7-599F-4C40-BBB8-E695C5DE3CC3}"/>
              </a:ext>
            </a:extLst>
          </p:cNvPr>
          <p:cNvSpPr/>
          <p:nvPr/>
        </p:nvSpPr>
        <p:spPr>
          <a:xfrm>
            <a:off x="3215680" y="4221088"/>
            <a:ext cx="2122697" cy="307777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2. LR: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無法捕捉預估門檻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43" name="圖片 42">
            <a:extLst>
              <a:ext uri="{FF2B5EF4-FFF2-40B4-BE49-F238E27FC236}">
                <a16:creationId xmlns:a16="http://schemas.microsoft.com/office/drawing/2014/main" id="{5EAA6EFF-F5E4-463D-B780-360E6ABAC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016" y="2060848"/>
            <a:ext cx="4496427" cy="3458058"/>
          </a:xfrm>
          <a:prstGeom prst="rect">
            <a:avLst/>
          </a:prstGeom>
        </p:spPr>
      </p:pic>
      <p:sp>
        <p:nvSpPr>
          <p:cNvPr id="44" name="手繪多邊形: 圖案 43">
            <a:extLst>
              <a:ext uri="{FF2B5EF4-FFF2-40B4-BE49-F238E27FC236}">
                <a16:creationId xmlns:a16="http://schemas.microsoft.com/office/drawing/2014/main" id="{EF22BDA8-16B7-4914-91D4-3F7B04226B40}"/>
              </a:ext>
            </a:extLst>
          </p:cNvPr>
          <p:cNvSpPr/>
          <p:nvPr/>
        </p:nvSpPr>
        <p:spPr>
          <a:xfrm rot="20770493">
            <a:off x="6653920" y="3764214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78130337-8F1B-425F-A974-D1011184B8E0}"/>
              </a:ext>
            </a:extLst>
          </p:cNvPr>
          <p:cNvCxnSpPr>
            <a:cxnSpLocks/>
          </p:cNvCxnSpPr>
          <p:nvPr/>
        </p:nvCxnSpPr>
        <p:spPr>
          <a:xfrm flipV="1">
            <a:off x="6744072" y="3284984"/>
            <a:ext cx="3384376" cy="1800200"/>
          </a:xfrm>
          <a:prstGeom prst="straightConnector1">
            <a:avLst/>
          </a:prstGeom>
          <a:ln w="38100">
            <a:solidFill>
              <a:schemeClr val="accent4">
                <a:lumMod val="50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88C14BD3-DB8D-4926-9F83-37AF4A555F91}"/>
              </a:ext>
            </a:extLst>
          </p:cNvPr>
          <p:cNvSpPr/>
          <p:nvPr/>
        </p:nvSpPr>
        <p:spPr>
          <a:xfrm>
            <a:off x="9912424" y="2852936"/>
            <a:ext cx="1229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LR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8FEC9C38-FB48-4FFD-A37E-A2B6E9EF5F99}"/>
              </a:ext>
            </a:extLst>
          </p:cNvPr>
          <p:cNvSpPr/>
          <p:nvPr/>
        </p:nvSpPr>
        <p:spPr>
          <a:xfrm>
            <a:off x="9696400" y="3573016"/>
            <a:ext cx="18165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FEC93E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Logistic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EC93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82C02FF0-65CE-48CA-B3D9-B5CA294838A0}"/>
              </a:ext>
            </a:extLst>
          </p:cNvPr>
          <p:cNvSpPr/>
          <p:nvPr/>
        </p:nvSpPr>
        <p:spPr>
          <a:xfrm>
            <a:off x="7536160" y="2564904"/>
            <a:ext cx="1745991" cy="523220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LR: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無法由年紀決定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296536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是否會買醫療險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296536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36DBA8DC-B72C-4ACE-BB93-CE8193466738}"/>
              </a:ext>
            </a:extLst>
          </p:cNvPr>
          <p:cNvSpPr/>
          <p:nvPr/>
        </p:nvSpPr>
        <p:spPr>
          <a:xfrm>
            <a:off x="9624392" y="4077072"/>
            <a:ext cx="902811" cy="52322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AA914A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絕對會買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AA914A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AA914A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醫療險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621DAA6-DCAD-4175-84ED-7CF4A68CD4E7}"/>
              </a:ext>
            </a:extLst>
          </p:cNvPr>
          <p:cNvSpPr/>
          <p:nvPr/>
        </p:nvSpPr>
        <p:spPr>
          <a:xfrm>
            <a:off x="623392" y="4797152"/>
            <a:ext cx="322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CA9948BB-FE47-40D7-BD04-68EE35859566}"/>
              </a:ext>
            </a:extLst>
          </p:cNvPr>
          <p:cNvSpPr/>
          <p:nvPr/>
        </p:nvSpPr>
        <p:spPr>
          <a:xfrm>
            <a:off x="623392" y="3212976"/>
            <a:ext cx="322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</a:t>
            </a:r>
            <a:endParaRPr kumimoji="0" lang="zh-TW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13C4B517-8871-49F2-9EDC-8E0BAE4CC08E}"/>
              </a:ext>
            </a:extLst>
          </p:cNvPr>
          <p:cNvCxnSpPr/>
          <p:nvPr/>
        </p:nvCxnSpPr>
        <p:spPr>
          <a:xfrm>
            <a:off x="7392144" y="3429000"/>
            <a:ext cx="0" cy="158417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直線接點 52">
            <a:extLst>
              <a:ext uri="{FF2B5EF4-FFF2-40B4-BE49-F238E27FC236}">
                <a16:creationId xmlns:a16="http://schemas.microsoft.com/office/drawing/2014/main" id="{B06516D8-0CEF-4BA6-80AE-DAC328FCA466}"/>
              </a:ext>
            </a:extLst>
          </p:cNvPr>
          <p:cNvCxnSpPr/>
          <p:nvPr/>
        </p:nvCxnSpPr>
        <p:spPr>
          <a:xfrm>
            <a:off x="9480376" y="3429000"/>
            <a:ext cx="0" cy="158417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8031DF43-607B-4B48-81A6-3F1F57DE8445}"/>
              </a:ext>
            </a:extLst>
          </p:cNvPr>
          <p:cNvSpPr/>
          <p:nvPr/>
        </p:nvSpPr>
        <p:spPr>
          <a:xfrm>
            <a:off x="6168008" y="4077072"/>
            <a:ext cx="1082348" cy="52322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AA914A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絕對不會買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AA914A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AA914A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醫療險</a:t>
            </a:r>
          </a:p>
        </p:txBody>
      </p: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4098C538-7AA8-4AC1-93CD-766AFE407319}"/>
              </a:ext>
            </a:extLst>
          </p:cNvPr>
          <p:cNvCxnSpPr>
            <a:cxnSpLocks/>
          </p:cNvCxnSpPr>
          <p:nvPr/>
        </p:nvCxnSpPr>
        <p:spPr>
          <a:xfrm>
            <a:off x="7392144" y="3284984"/>
            <a:ext cx="2088232" cy="0"/>
          </a:xfrm>
          <a:prstGeom prst="straightConnector1">
            <a:avLst/>
          </a:prstGeom>
          <a:ln w="38100">
            <a:solidFill>
              <a:schemeClr val="accent4">
                <a:lumMod val="50000"/>
              </a:schemeClr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173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使用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sigmoid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函數解釋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X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與條件機率的關係</a:t>
            </a:r>
            <a:endParaRPr kumimoji="0" lang="en-US" altLang="zh-TW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邏輯迴歸模型原理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3D6098E2-957A-4D5E-A431-C59BD447E401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293E6BE-8540-4405-ABE8-F36A82C0C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4" y="2060848"/>
            <a:ext cx="4496427" cy="3458058"/>
          </a:xfrm>
          <a:prstGeom prst="rect">
            <a:avLst/>
          </a:prstGeom>
        </p:spPr>
      </p:pic>
      <p:sp>
        <p:nvSpPr>
          <p:cNvPr id="9" name="手繪多邊形: 圖案 8">
            <a:extLst>
              <a:ext uri="{FF2B5EF4-FFF2-40B4-BE49-F238E27FC236}">
                <a16:creationId xmlns:a16="http://schemas.microsoft.com/office/drawing/2014/main" id="{5D69FC27-1DBE-4C7E-8673-CBD363B25C69}"/>
              </a:ext>
            </a:extLst>
          </p:cNvPr>
          <p:cNvSpPr/>
          <p:nvPr/>
        </p:nvSpPr>
        <p:spPr>
          <a:xfrm rot="20770493">
            <a:off x="1325328" y="3764214"/>
            <a:ext cx="3514606" cy="876916"/>
          </a:xfrm>
          <a:custGeom>
            <a:avLst/>
            <a:gdLst>
              <a:gd name="connsiteX0" fmla="*/ 0 w 2963334"/>
              <a:gd name="connsiteY0" fmla="*/ 795088 h 874168"/>
              <a:gd name="connsiteX1" fmla="*/ 922867 w 2963334"/>
              <a:gd name="connsiteY1" fmla="*/ 803555 h 874168"/>
              <a:gd name="connsiteX2" fmla="*/ 2082800 w 2963334"/>
              <a:gd name="connsiteY2" fmla="*/ 41555 h 874168"/>
              <a:gd name="connsiteX3" fmla="*/ 2963334 w 2963334"/>
              <a:gd name="connsiteY3" fmla="*/ 117755 h 874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3334" h="874168">
                <a:moveTo>
                  <a:pt x="0" y="795088"/>
                </a:moveTo>
                <a:cubicBezTo>
                  <a:pt x="287867" y="862116"/>
                  <a:pt x="575734" y="929144"/>
                  <a:pt x="922867" y="803555"/>
                </a:cubicBezTo>
                <a:cubicBezTo>
                  <a:pt x="1270000" y="677966"/>
                  <a:pt x="1742722" y="155855"/>
                  <a:pt x="2082800" y="41555"/>
                </a:cubicBezTo>
                <a:cubicBezTo>
                  <a:pt x="2422878" y="-72745"/>
                  <a:pt x="2794001" y="81066"/>
                  <a:pt x="2963334" y="117755"/>
                </a:cubicBezTo>
              </a:path>
            </a:pathLst>
          </a:custGeom>
          <a:ln w="57150">
            <a:solidFill>
              <a:srgbClr val="FEC93E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737572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3647FB5-AF2D-42CF-8509-C22B43A4CA4D}"/>
              </a:ext>
            </a:extLst>
          </p:cNvPr>
          <p:cNvSpPr/>
          <p:nvPr/>
        </p:nvSpPr>
        <p:spPr>
          <a:xfrm>
            <a:off x="4367808" y="3573016"/>
            <a:ext cx="18165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FEC93E"/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Logistic model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EC93E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98E859B0-5F00-40F2-9297-50330732F0CC}"/>
              </a:ext>
            </a:extLst>
          </p:cNvPr>
          <p:cNvCxnSpPr/>
          <p:nvPr/>
        </p:nvCxnSpPr>
        <p:spPr>
          <a:xfrm>
            <a:off x="3071664" y="3429000"/>
            <a:ext cx="0" cy="158417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3621DAA6-DCAD-4175-84ED-7CF4A68CD4E7}"/>
              </a:ext>
            </a:extLst>
          </p:cNvPr>
          <p:cNvSpPr/>
          <p:nvPr/>
        </p:nvSpPr>
        <p:spPr>
          <a:xfrm>
            <a:off x="623392" y="4797152"/>
            <a:ext cx="322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CA9948BB-FE47-40D7-BD04-68EE35859566}"/>
              </a:ext>
            </a:extLst>
          </p:cNvPr>
          <p:cNvSpPr/>
          <p:nvPr/>
        </p:nvSpPr>
        <p:spPr>
          <a:xfrm>
            <a:off x="623392" y="3212976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1</a:t>
            </a:r>
            <a:endParaRPr kumimoji="0" lang="zh-TW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D6E9A800-3521-4F4F-895B-8665AA179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2184" y="3140968"/>
            <a:ext cx="2952328" cy="2021942"/>
          </a:xfrm>
          <a:prstGeom prst="rect">
            <a:avLst/>
          </a:prstGeom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12FEC749-733B-44A4-B455-1DCBC856B165}"/>
              </a:ext>
            </a:extLst>
          </p:cNvPr>
          <p:cNvGrpSpPr/>
          <p:nvPr/>
        </p:nvGrpSpPr>
        <p:grpSpPr>
          <a:xfrm>
            <a:off x="7248128" y="1700808"/>
            <a:ext cx="3588914" cy="1268555"/>
            <a:chOff x="8112224" y="1700808"/>
            <a:chExt cx="3588914" cy="1268555"/>
          </a:xfrm>
        </p:grpSpPr>
        <p:grpSp>
          <p:nvGrpSpPr>
            <p:cNvPr id="27" name="群組 26">
              <a:extLst>
                <a:ext uri="{FF2B5EF4-FFF2-40B4-BE49-F238E27FC236}">
                  <a16:creationId xmlns:a16="http://schemas.microsoft.com/office/drawing/2014/main" id="{5C74DA17-0045-4585-95DB-27B704B8807E}"/>
                </a:ext>
              </a:extLst>
            </p:cNvPr>
            <p:cNvGrpSpPr/>
            <p:nvPr/>
          </p:nvGrpSpPr>
          <p:grpSpPr>
            <a:xfrm>
              <a:off x="8112224" y="1700808"/>
              <a:ext cx="3528392" cy="1268555"/>
              <a:chOff x="6240016" y="2852936"/>
              <a:chExt cx="5354355" cy="1925040"/>
            </a:xfrm>
          </p:grpSpPr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F10D1DAB-2336-44FF-A372-2A5CADBF5BF8}"/>
                  </a:ext>
                </a:extLst>
              </p:cNvPr>
              <p:cNvSpPr txBox="1"/>
              <p:nvPr/>
            </p:nvSpPr>
            <p:spPr>
              <a:xfrm>
                <a:off x="7114196" y="2852936"/>
                <a:ext cx="431529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TW" sz="3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8D8">
                        <a:lumMod val="10000"/>
                      </a:srgbClr>
                    </a:solidFill>
                    <a:effectLst/>
                    <a:uLnTx/>
                    <a:uFillTx/>
                    <a:latin typeface="Century Gothic" panose="020F0302020204030204"/>
                    <a:ea typeface="新細明體" panose="02020500000000000000" pitchFamily="18" charset="-120"/>
                    <a:cs typeface="+mn-cs"/>
                  </a:rPr>
                  <a:t>~</a:t>
                </a:r>
                <a:endParaRPr kumimoji="0" lang="zh-TW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D8D8D8">
                      <a:lumMod val="10000"/>
                    </a:srgbClr>
                  </a:solidFill>
                  <a:effectLst/>
                  <a:uLnTx/>
                  <a:uFillTx/>
                  <a:latin typeface="Century Gothic" panose="020F03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pic>
            <p:nvPicPr>
              <p:cNvPr id="29" name="圖片 28">
                <a:extLst>
                  <a:ext uri="{FF2B5EF4-FFF2-40B4-BE49-F238E27FC236}">
                    <a16:creationId xmlns:a16="http://schemas.microsoft.com/office/drawing/2014/main" id="{31C447E3-35ED-474B-AE8E-69CDB58CA2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9914" t="18889" r="20256" b="23651"/>
              <a:stretch/>
            </p:blipFill>
            <p:spPr>
              <a:xfrm>
                <a:off x="6240016" y="2852936"/>
                <a:ext cx="866483" cy="896190"/>
              </a:xfrm>
              <a:prstGeom prst="rect">
                <a:avLst/>
              </a:prstGeom>
            </p:spPr>
          </p:pic>
          <p:pic>
            <p:nvPicPr>
              <p:cNvPr id="30" name="圖片 29">
                <a:extLst>
                  <a:ext uri="{FF2B5EF4-FFF2-40B4-BE49-F238E27FC236}">
                    <a16:creationId xmlns:a16="http://schemas.microsoft.com/office/drawing/2014/main" id="{E595566F-70DE-4885-9592-F73A6921A7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84032" y="4221088"/>
                <a:ext cx="5210339" cy="556888"/>
              </a:xfrm>
              <a:prstGeom prst="rect">
                <a:avLst/>
              </a:prstGeom>
            </p:spPr>
          </p:pic>
          <p:pic>
            <p:nvPicPr>
              <p:cNvPr id="31" name="Picture 2" descr="Middle age - Free marketing icons">
                <a:extLst>
                  <a:ext uri="{FF2B5EF4-FFF2-40B4-BE49-F238E27FC236}">
                    <a16:creationId xmlns:a16="http://schemas.microsoft.com/office/drawing/2014/main" id="{6DEB9B0C-BD26-4CF9-B6BE-626F95C0500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9832" y="2852936"/>
                <a:ext cx="854224" cy="85422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4" descr="Income - Free business icons">
                <a:extLst>
                  <a:ext uri="{FF2B5EF4-FFF2-40B4-BE49-F238E27FC236}">
                    <a16:creationId xmlns:a16="http://schemas.microsoft.com/office/drawing/2014/main" id="{F2035A0F-7FEF-4F75-80DB-17C3C8AF5E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735976" y="2924945"/>
                <a:ext cx="782217" cy="7822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6" descr="Education - Free education icons">
                <a:extLst>
                  <a:ext uri="{FF2B5EF4-FFF2-40B4-BE49-F238E27FC236}">
                    <a16:creationId xmlns:a16="http://schemas.microsoft.com/office/drawing/2014/main" id="{F6572CA3-BD66-4B62-A112-3F414B3526B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624392" y="2852936"/>
                <a:ext cx="998240" cy="9982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8" descr="Family Special Lineal color icon">
                <a:extLst>
                  <a:ext uri="{FF2B5EF4-FFF2-40B4-BE49-F238E27FC236}">
                    <a16:creationId xmlns:a16="http://schemas.microsoft.com/office/drawing/2014/main" id="{CAE504E5-BF71-4331-B28D-BB805470C54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76520" y="2924944"/>
                <a:ext cx="792088" cy="79208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6D9E1C38-3A2D-4AF4-9649-3762074D19CF}"/>
                </a:ext>
              </a:extLst>
            </p:cNvPr>
            <p:cNvSpPr txBox="1"/>
            <p:nvPr/>
          </p:nvSpPr>
          <p:spPr>
            <a:xfrm>
              <a:off x="9192344" y="2276872"/>
              <a:ext cx="4138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age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16080286-138F-4726-B368-3E1B350EB1B0}"/>
                </a:ext>
              </a:extLst>
            </p:cNvPr>
            <p:cNvSpPr txBox="1"/>
            <p:nvPr/>
          </p:nvSpPr>
          <p:spPr>
            <a:xfrm>
              <a:off x="9696400" y="2276872"/>
              <a:ext cx="6415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income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39" name="文字方塊 38">
              <a:extLst>
                <a:ext uri="{FF2B5EF4-FFF2-40B4-BE49-F238E27FC236}">
                  <a16:creationId xmlns:a16="http://schemas.microsoft.com/office/drawing/2014/main" id="{0C173A7D-E28F-4808-BC3B-4CF58898CB4C}"/>
                </a:ext>
              </a:extLst>
            </p:cNvPr>
            <p:cNvSpPr txBox="1"/>
            <p:nvPr/>
          </p:nvSpPr>
          <p:spPr>
            <a:xfrm>
              <a:off x="10344472" y="2276872"/>
              <a:ext cx="8050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education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49" name="文字方塊 48">
              <a:extLst>
                <a:ext uri="{FF2B5EF4-FFF2-40B4-BE49-F238E27FC236}">
                  <a16:creationId xmlns:a16="http://schemas.microsoft.com/office/drawing/2014/main" id="{E0DEDC5E-D4B9-4988-93CC-F0E7638AA6F0}"/>
                </a:ext>
              </a:extLst>
            </p:cNvPr>
            <p:cNvSpPr txBox="1"/>
            <p:nvPr/>
          </p:nvSpPr>
          <p:spPr>
            <a:xfrm>
              <a:off x="11136560" y="2276872"/>
              <a:ext cx="5645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737572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family</a:t>
              </a:r>
              <a:endParaRPr kumimoji="0" lang="zh-TW" alt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737572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5D4BBBB-73FD-4180-8071-A4A0EC4AE3E0}"/>
              </a:ext>
            </a:extLst>
          </p:cNvPr>
          <p:cNvSpPr/>
          <p:nvPr/>
        </p:nvSpPr>
        <p:spPr>
          <a:xfrm>
            <a:off x="8184232" y="4509120"/>
            <a:ext cx="1224136" cy="57606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3A13D720-E596-4957-AE85-C163E0F2FCBC}"/>
              </a:ext>
            </a:extLst>
          </p:cNvPr>
          <p:cNvSpPr/>
          <p:nvPr/>
        </p:nvSpPr>
        <p:spPr>
          <a:xfrm>
            <a:off x="8328248" y="5085184"/>
            <a:ext cx="1013419" cy="52322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對數勝率</a:t>
            </a:r>
            <a:endParaRPr kumimoji="0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 Odds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3E9EED9A-601A-4699-B5CC-0D556DFD8145}"/>
              </a:ext>
            </a:extLst>
          </p:cNvPr>
          <p:cNvSpPr/>
          <p:nvPr/>
        </p:nvSpPr>
        <p:spPr>
          <a:xfrm>
            <a:off x="9679697" y="5085184"/>
            <a:ext cx="902811" cy="307777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線性回歸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DF49507-BA4A-442C-A9A0-144F4F8082B5}"/>
              </a:ext>
            </a:extLst>
          </p:cNvPr>
          <p:cNvSpPr/>
          <p:nvPr/>
        </p:nvSpPr>
        <p:spPr>
          <a:xfrm>
            <a:off x="9212802" y="3284984"/>
            <a:ext cx="1293944" cy="307777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Sigmoid 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函數</a:t>
            </a: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A8AA8659-AA1B-441D-88D8-CC47075F5C2D}"/>
              </a:ext>
            </a:extLst>
          </p:cNvPr>
          <p:cNvSpPr/>
          <p:nvPr/>
        </p:nvSpPr>
        <p:spPr>
          <a:xfrm>
            <a:off x="7947752" y="3284984"/>
            <a:ext cx="902811" cy="307777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條件機率</a:t>
            </a:r>
          </a:p>
        </p:txBody>
      </p:sp>
    </p:spTree>
    <p:extLst>
      <p:ext uri="{BB962C8B-B14F-4D97-AF65-F5344CB8AC3E}">
        <p14:creationId xmlns:p14="http://schemas.microsoft.com/office/powerpoint/2010/main" val="1967548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勝率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(Odds)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代表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&lt;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成功和失敗機率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&gt;</a:t>
            </a: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的比值</a:t>
            </a:r>
            <a:endParaRPr kumimoji="0" lang="en-US" altLang="zh-TW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勝率 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= 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成功機率 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/ 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失敗機率，對數勝率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(Log Odds / Logit)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與機率呈現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Sigmoid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關係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3D6098E2-957A-4D5E-A431-C59BD447E401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804FD0F-8284-48AF-B6B3-D3C6B8F76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074" y="1628800"/>
            <a:ext cx="3781953" cy="288647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EEA316C-A8E4-4C03-ADA7-5013BF46D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7528" y="4581128"/>
            <a:ext cx="2232248" cy="59109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4AFD7149-5B88-4AC4-8CCF-6305535929AC}"/>
              </a:ext>
            </a:extLst>
          </p:cNvPr>
          <p:cNvSpPr/>
          <p:nvPr/>
        </p:nvSpPr>
        <p:spPr>
          <a:xfrm>
            <a:off x="983432" y="5373216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勝率是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代表一個人買保險和不買保險的機率比為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3:1 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0D1B5FFE-60B2-4A8B-A953-46FF85842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6714" y="1628800"/>
            <a:ext cx="3763176" cy="288032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EAB6B7F-C488-4105-A213-49035CB4033F}"/>
              </a:ext>
            </a:extLst>
          </p:cNvPr>
          <p:cNvSpPr/>
          <p:nvPr/>
        </p:nvSpPr>
        <p:spPr>
          <a:xfrm>
            <a:off x="6312024" y="5373216"/>
            <a:ext cx="53285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X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與條件機率呈現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Sigmoid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關係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(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邏輯迴歸的基本假設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對數勝率與條件機率呈現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Sigmoid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關係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(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對數勝率的基本性質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37" name="圖片 36">
            <a:extLst>
              <a:ext uri="{FF2B5EF4-FFF2-40B4-BE49-F238E27FC236}">
                <a16:creationId xmlns:a16="http://schemas.microsoft.com/office/drawing/2014/main" id="{6B136089-386E-4749-BD4E-E2161EE9310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9888" b="45775"/>
          <a:stretch/>
        </p:blipFill>
        <p:spPr>
          <a:xfrm>
            <a:off x="7104112" y="4581128"/>
            <a:ext cx="2952328" cy="69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469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89F09391-8E76-3919-5DB2-74B97064AACE}"/>
              </a:ext>
            </a:extLst>
          </p:cNvPr>
          <p:cNvSpPr txBox="1">
            <a:spLocks/>
          </p:cNvSpPr>
          <p:nvPr/>
        </p:nvSpPr>
        <p:spPr bwMode="auto">
          <a:xfrm>
            <a:off x="449004" y="241556"/>
            <a:ext cx="11358143" cy="777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kern="1200" spc="15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3pPr>
            <a:lvl4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4pPr>
            <a:lvl5pPr algn="ctr" defTabSz="913607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36363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5pPr>
            <a:lvl6pPr marL="2286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6pPr>
            <a:lvl7pPr marL="4572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7pPr>
            <a:lvl8pPr marL="6858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8pPr>
            <a:lvl9pPr marL="914400" algn="l" defTabSz="913607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Lato Light" panose="020F0302020204030204" pitchFamily="34" charset="0"/>
                <a:ea typeface="Lato Light" panose="020F0302020204030204" pitchFamily="34" charset="0"/>
                <a:cs typeface="Lato Light" panose="020F0302020204030204" pitchFamily="34" charset="0"/>
              </a:defRPr>
            </a:lvl9pPr>
          </a:lstStyle>
          <a:p>
            <a:pPr marL="0" marR="0" lvl="0" indent="0" algn="l" defTabSz="91360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估計邏輯迴歸的參數，最大概似估計</a:t>
            </a:r>
            <a:r>
              <a:rPr kumimoji="0" lang="en-US" altLang="zh-TW" sz="3200" b="1" i="0" u="none" strike="noStrike" kern="1200" cap="none" spc="15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highlight>
                  <a:srgbClr val="FFFFFF"/>
                </a:highligh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, MLE</a:t>
            </a:r>
            <a:endParaRPr kumimoji="0" lang="zh-TW" altLang="en-US" sz="3200" b="1" i="0" u="none" strike="noStrike" kern="1200" cap="none" spc="15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highlight>
                <a:srgbClr val="FFFFFF"/>
              </a:highligh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8FA765-ED81-0E37-AEBC-3ECF94BCFFB7}"/>
              </a:ext>
            </a:extLst>
          </p:cNvPr>
          <p:cNvSpPr/>
          <p:nvPr/>
        </p:nvSpPr>
        <p:spPr>
          <a:xfrm>
            <a:off x="304800" y="933450"/>
            <a:ext cx="11582400" cy="2952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55555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最佳化問題，微分取極值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02787FA-7C12-4957-906A-410FC3A8D8D8}"/>
              </a:ext>
            </a:extLst>
          </p:cNvPr>
          <p:cNvSpPr/>
          <p:nvPr/>
        </p:nvSpPr>
        <p:spPr>
          <a:xfrm>
            <a:off x="191344" y="116631"/>
            <a:ext cx="1728192" cy="246885"/>
          </a:xfrm>
          <a:prstGeom prst="roundRect">
            <a:avLst/>
          </a:prstGeom>
          <a:noFill/>
          <a:ln>
            <a:solidFill>
              <a:schemeClr val="accent6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Logistic Regression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50F46C4-FB36-44A7-AD0F-1812A7352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4506" y="1407896"/>
            <a:ext cx="3664827" cy="1560944"/>
          </a:xfrm>
          <a:prstGeom prst="rect">
            <a:avLst/>
          </a:prstGeom>
        </p:spPr>
      </p:pic>
      <p:sp>
        <p:nvSpPr>
          <p:cNvPr id="31" name="文字方塊 30">
            <a:extLst>
              <a:ext uri="{FF2B5EF4-FFF2-40B4-BE49-F238E27FC236}">
                <a16:creationId xmlns:a16="http://schemas.microsoft.com/office/drawing/2014/main" id="{67645190-C15C-46B4-B9D2-DD746C5E2ED5}"/>
              </a:ext>
            </a:extLst>
          </p:cNvPr>
          <p:cNvSpPr txBox="1"/>
          <p:nvPr/>
        </p:nvSpPr>
        <p:spPr>
          <a:xfrm>
            <a:off x="1278804" y="5225518"/>
            <a:ext cx="4570122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重複操作一個成功機率為 </a:t>
            </a:r>
            <a:r>
              <a:rPr lang="en-US" altLang="zh-TW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 (0 &lt;= p &lt;= 1)</a:t>
            </a: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的伯努力試驗 </a:t>
            </a:r>
            <a:r>
              <a:rPr lang="en-US" altLang="zh-TW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 </a:t>
            </a: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次</a:t>
            </a:r>
            <a:r>
              <a:rPr lang="en-US" altLang="zh-TW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每次試驗結果都是獨立</a:t>
            </a:r>
            <a:r>
              <a:rPr lang="en-US" altLang="zh-TW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200" b="1" dirty="0">
                <a:solidFill>
                  <a:srgbClr val="D8D8D8">
                    <a:lumMod val="1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設隨機變數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x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表示成功的次數，則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n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次試驗中恰成功 </a:t>
            </a: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k 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次的機率 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259A2A43-E6AC-7E8A-ABC5-0E85D313BEF8}"/>
              </a:ext>
            </a:extLst>
          </p:cNvPr>
          <p:cNvSpPr/>
          <p:nvPr/>
        </p:nvSpPr>
        <p:spPr>
          <a:xfrm>
            <a:off x="10488488" y="260648"/>
            <a:ext cx="1008112" cy="36004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D8D8D8">
                    <a:lumMod val="10000"/>
                  </a:srgbClr>
                </a:solidFill>
                <a:effectLst/>
                <a:uLnTx/>
                <a:uFillTx/>
                <a:latin typeface="Century Gothic" panose="020F0302020204030204"/>
                <a:ea typeface="新細明體" panose="02020500000000000000" pitchFamily="18" charset="-120"/>
                <a:cs typeface="+mn-cs"/>
              </a:rPr>
              <a:t>advance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D8D8D8">
                  <a:lumMod val="10000"/>
                </a:srgbClr>
              </a:solidFill>
              <a:effectLst/>
              <a:uLnTx/>
              <a:uFillTx/>
              <a:latin typeface="Century Gothic" panose="020F0302020204030204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BC715973-4063-47F2-BDBB-E085D1D31C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5409542"/>
              </p:ext>
            </p:extLst>
          </p:nvPr>
        </p:nvGraphicFramePr>
        <p:xfrm>
          <a:off x="1648884" y="1366333"/>
          <a:ext cx="3795184" cy="2781560"/>
        </p:xfrm>
        <a:graphic>
          <a:graphicData uri="http://schemas.openxmlformats.org/drawingml/2006/table">
            <a:tbl>
              <a:tblPr/>
              <a:tblGrid>
                <a:gridCol w="802506">
                  <a:extLst>
                    <a:ext uri="{9D8B030D-6E8A-4147-A177-3AD203B41FA5}">
                      <a16:colId xmlns:a16="http://schemas.microsoft.com/office/drawing/2014/main" val="1786907618"/>
                    </a:ext>
                  </a:extLst>
                </a:gridCol>
                <a:gridCol w="1705325">
                  <a:extLst>
                    <a:ext uri="{9D8B030D-6E8A-4147-A177-3AD203B41FA5}">
                      <a16:colId xmlns:a16="http://schemas.microsoft.com/office/drawing/2014/main" val="3533723106"/>
                    </a:ext>
                  </a:extLst>
                </a:gridCol>
                <a:gridCol w="1287353">
                  <a:extLst>
                    <a:ext uri="{9D8B030D-6E8A-4147-A177-3AD203B41FA5}">
                      <a16:colId xmlns:a16="http://schemas.microsoft.com/office/drawing/2014/main" val="3640190563"/>
                    </a:ext>
                  </a:extLst>
                </a:gridCol>
              </a:tblGrid>
              <a:tr h="278156">
                <a:tc>
                  <a:txBody>
                    <a:bodyPr/>
                    <a:lstStyle/>
                    <a:p>
                      <a:pPr marL="0" algn="ctr" defTabSz="914172" rtl="0" eaLnBrk="1" fontAlgn="b" latinLnBrk="0" hangingPunct="1"/>
                      <a:r>
                        <a:rPr lang="en-US" altLang="zh-TW" sz="1200" b="1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idx</a:t>
                      </a:r>
                      <a:r>
                        <a:rPr lang="zh-TW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年紀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X)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是否購買</a:t>
                      </a:r>
                      <a:r>
                        <a:rPr lang="en-US" altLang="zh-TW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Y)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91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72129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082980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5371544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4211228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919178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0163784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7383802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5330943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…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5745035"/>
                  </a:ext>
                </a:extLst>
              </a:tr>
              <a:tr h="2781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1084627"/>
                  </a:ext>
                </a:extLst>
              </a:tr>
            </a:tbl>
          </a:graphicData>
        </a:graphic>
      </p:graphicFrame>
      <p:pic>
        <p:nvPicPr>
          <p:cNvPr id="13" name="圖片 12">
            <a:extLst>
              <a:ext uri="{FF2B5EF4-FFF2-40B4-BE49-F238E27FC236}">
                <a16:creationId xmlns:a16="http://schemas.microsoft.com/office/drawing/2014/main" id="{ABF9824A-517B-4F51-900E-6D0894ABB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958" y="3714470"/>
            <a:ext cx="3696216" cy="562053"/>
          </a:xfrm>
          <a:prstGeom prst="rect">
            <a:avLst/>
          </a:prstGeom>
        </p:spPr>
      </p:pic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5232846B-DA32-41CD-8E78-8C8BBAD7F9B6}"/>
              </a:ext>
            </a:extLst>
          </p:cNvPr>
          <p:cNvCxnSpPr>
            <a:cxnSpLocks/>
          </p:cNvCxnSpPr>
          <p:nvPr/>
        </p:nvCxnSpPr>
        <p:spPr>
          <a:xfrm>
            <a:off x="5477933" y="1794164"/>
            <a:ext cx="1117601" cy="0"/>
          </a:xfrm>
          <a:prstGeom prst="straightConnector1">
            <a:avLst/>
          </a:prstGeom>
          <a:ln w="28575">
            <a:solidFill>
              <a:srgbClr val="AA914A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96FECD2A-A14B-44AC-98E4-F8514C734E45}"/>
              </a:ext>
            </a:extLst>
          </p:cNvPr>
          <p:cNvCxnSpPr>
            <a:cxnSpLocks/>
          </p:cNvCxnSpPr>
          <p:nvPr/>
        </p:nvCxnSpPr>
        <p:spPr>
          <a:xfrm>
            <a:off x="5477933" y="4012431"/>
            <a:ext cx="1117601" cy="0"/>
          </a:xfrm>
          <a:prstGeom prst="straightConnector1">
            <a:avLst/>
          </a:prstGeom>
          <a:ln w="28575">
            <a:solidFill>
              <a:srgbClr val="AA914A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圖片 19">
            <a:extLst>
              <a:ext uri="{FF2B5EF4-FFF2-40B4-BE49-F238E27FC236}">
                <a16:creationId xmlns:a16="http://schemas.microsoft.com/office/drawing/2014/main" id="{83B00E14-89E8-475B-9D8A-F504B191B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55272" y="4351413"/>
            <a:ext cx="2362971" cy="733569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1664BC9C-8525-496F-A00C-A809481C86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64931" y="5877065"/>
            <a:ext cx="3991511" cy="401132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900F7EE7-A40E-4684-95A2-D844E96E4F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4604" y="5028594"/>
            <a:ext cx="3134162" cy="485843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C9A842E1-5527-451E-96FF-9677D654124F}"/>
              </a:ext>
            </a:extLst>
          </p:cNvPr>
          <p:cNvSpPr/>
          <p:nvPr/>
        </p:nvSpPr>
        <p:spPr>
          <a:xfrm>
            <a:off x="7472676" y="4703617"/>
            <a:ext cx="1983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1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Oswald"/>
                <a:ea typeface="新細明體" panose="02020500000000000000" pitchFamily="18" charset="-120"/>
                <a:cs typeface="+mn-cs"/>
              </a:rPr>
              <a:t>Likelihood Function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0F2F20-3D33-49F4-B8C3-34AA3BAA38AB}"/>
              </a:ext>
            </a:extLst>
          </p:cNvPr>
          <p:cNvSpPr/>
          <p:nvPr/>
        </p:nvSpPr>
        <p:spPr>
          <a:xfrm>
            <a:off x="5477623" y="5959762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dirty="0">
                <a:solidFill>
                  <a:srgbClr val="44444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二項分配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rgbClr val="444444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4AAF6BF0-5637-4BC8-8A70-F64EA1349376}"/>
              </a:ext>
            </a:extLst>
          </p:cNvPr>
          <p:cNvSpPr/>
          <p:nvPr/>
        </p:nvSpPr>
        <p:spPr>
          <a:xfrm>
            <a:off x="6770255" y="4655127"/>
            <a:ext cx="3260436" cy="923637"/>
          </a:xfrm>
          <a:prstGeom prst="roundRect">
            <a:avLst/>
          </a:prstGeom>
          <a:noFill/>
          <a:ln w="28575">
            <a:solidFill>
              <a:srgbClr val="AA91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4337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keting Pitch - Rocketo">
      <a:dk1>
        <a:srgbClr val="737572"/>
      </a:dk1>
      <a:lt1>
        <a:srgbClr val="FFFFFF"/>
      </a:lt1>
      <a:dk2>
        <a:srgbClr val="445469"/>
      </a:dk2>
      <a:lt2>
        <a:srgbClr val="FFFFFF"/>
      </a:lt2>
      <a:accent1>
        <a:srgbClr val="249DCE"/>
      </a:accent1>
      <a:accent2>
        <a:srgbClr val="38ACC3"/>
      </a:accent2>
      <a:accent3>
        <a:srgbClr val="21B3A9"/>
      </a:accent3>
      <a:accent4>
        <a:srgbClr val="5FBD73"/>
      </a:accent4>
      <a:accent5>
        <a:srgbClr val="566986"/>
      </a:accent5>
      <a:accent6>
        <a:srgbClr val="D8D8D8"/>
      </a:accent6>
      <a:hlink>
        <a:srgbClr val="6DA4EC"/>
      </a:hlink>
      <a:folHlink>
        <a:srgbClr val="CF96EE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2245</Words>
  <Application>Microsoft Office PowerPoint</Application>
  <PresentationFormat>寬螢幕</PresentationFormat>
  <Paragraphs>455</Paragraphs>
  <Slides>24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7" baseType="lpstr">
      <vt:lpstr>-apple-system</vt:lpstr>
      <vt:lpstr>Lato Light</vt:lpstr>
      <vt:lpstr>Microsoft JhengHei UI</vt:lpstr>
      <vt:lpstr>Microsoft YaHei</vt:lpstr>
      <vt:lpstr>Oswald</vt:lpstr>
      <vt:lpstr>Söhne</vt:lpstr>
      <vt:lpstr>微軟正黑體</vt:lpstr>
      <vt:lpstr>Arial</vt:lpstr>
      <vt:lpstr>Calibri</vt:lpstr>
      <vt:lpstr>Calibri Light</vt:lpstr>
      <vt:lpstr>Century Gothic</vt:lpstr>
      <vt:lpstr>Wingdings</vt:lpstr>
      <vt:lpstr>Office Theme</vt:lpstr>
      <vt:lpstr>PowerPoint 簡報</vt:lpstr>
      <vt:lpstr>大師之路 有你有我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翁維陽</dc:creator>
  <cp:lastModifiedBy>翁維陽</cp:lastModifiedBy>
  <cp:revision>36</cp:revision>
  <dcterms:created xsi:type="dcterms:W3CDTF">2024-05-07T03:15:56Z</dcterms:created>
  <dcterms:modified xsi:type="dcterms:W3CDTF">2024-05-07T11:12:01Z</dcterms:modified>
</cp:coreProperties>
</file>

<file path=docProps/thumbnail.jpeg>
</file>